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8288000" cy="10287000"/>
  <p:notesSz cx="6858000" cy="9144000"/>
  <p:embeddedFontLst>
    <p:embeddedFont>
      <p:font typeface="Microsoft JhengHei" panose="020B0604030504040204" pitchFamily="34" charset="-120"/>
      <p:regular r:id="rId9"/>
      <p:bold r:id="rId10"/>
    </p:embeddedFont>
    <p:embeddedFont>
      <p:font typeface="Noto Sans T Chinese" panose="020B0500000000000000" pitchFamily="34" charset="-128"/>
      <p:regular r:id="rId11"/>
    </p:embeddedFont>
    <p:embeddedFont>
      <p:font typeface="Chakra Petch" pitchFamily="2" charset="-34"/>
      <p:regular r:id="rId12"/>
    </p:embeddedFont>
    <p:embeddedFont>
      <p:font typeface="Sailors" panose="02000000000000000000" pitchFamily="2" charset="0"/>
      <p:regular r:id="rId13"/>
    </p:embeddedFont>
    <p:embeddedFont>
      <p:font typeface="Sanchez" panose="02000000000000000000" pitchFamily="2" charset="0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601" autoAdjust="0"/>
  </p:normalViewPr>
  <p:slideViewPr>
    <p:cSldViewPr>
      <p:cViewPr varScale="1">
        <p:scale>
          <a:sx n="65" d="100"/>
          <a:sy n="65" d="100"/>
        </p:scale>
        <p:origin x="1160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553200" y="6286500"/>
            <a:ext cx="3039582" cy="3039582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42735" t="-37375" r="-40654"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183351" y="2776366"/>
            <a:ext cx="6216296" cy="6803060"/>
          </a:xfrm>
          <a:custGeom>
            <a:avLst/>
            <a:gdLst/>
            <a:ahLst/>
            <a:cxnLst/>
            <a:rect l="l" t="t" r="r" b="b"/>
            <a:pathLst>
              <a:path w="6216296" h="6803060">
                <a:moveTo>
                  <a:pt x="0" y="0"/>
                </a:moveTo>
                <a:lnTo>
                  <a:pt x="6216297" y="0"/>
                </a:lnTo>
                <a:lnTo>
                  <a:pt x="6216297" y="6803060"/>
                </a:lnTo>
                <a:lnTo>
                  <a:pt x="0" y="68030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5" name="TextBox 5"/>
          <p:cNvSpPr txBox="1"/>
          <p:nvPr/>
        </p:nvSpPr>
        <p:spPr>
          <a:xfrm>
            <a:off x="6143818" y="3340622"/>
            <a:ext cx="11115482" cy="1146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28"/>
              </a:lnSpc>
            </a:pPr>
            <a:r>
              <a:rPr lang="en-US" sz="10516" b="1" spc="-273" dirty="0" err="1">
                <a:solidFill>
                  <a:srgbClr val="3B343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Sailors"/>
                <a:sym typeface="Sailors"/>
              </a:rPr>
              <a:t>四年級雙語藝術</a:t>
            </a:r>
            <a:endParaRPr lang="en-US" sz="10516" b="1" spc="-273" dirty="0">
              <a:solidFill>
                <a:srgbClr val="3B3433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Sailors"/>
              <a:sym typeface="Sailor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9490105" y="7904064"/>
            <a:ext cx="8327804" cy="868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07"/>
              </a:lnSpc>
            </a:pPr>
            <a:r>
              <a:rPr lang="en-US" sz="6097" b="1" dirty="0" err="1">
                <a:solidFill>
                  <a:srgbClr val="3B343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Sanchez"/>
                <a:sym typeface="Sanchez"/>
              </a:rPr>
              <a:t>授課老師:余芷紘</a:t>
            </a:r>
            <a:r>
              <a:rPr lang="en-US" sz="6097" b="1" dirty="0">
                <a:solidFill>
                  <a:srgbClr val="3B343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Sanchez"/>
                <a:sym typeface="Sanchez"/>
              </a:rPr>
              <a:t>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752973" y="826077"/>
            <a:ext cx="14682187" cy="2468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59"/>
              </a:lnSpc>
            </a:pPr>
            <a:r>
              <a:rPr lang="en-US" sz="8999" b="1" spc="-440" dirty="0" err="1">
                <a:solidFill>
                  <a:srgbClr val="3B343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Sailors"/>
                <a:sym typeface="Sailors"/>
              </a:rPr>
              <a:t>台北市中山區大佳國小</a:t>
            </a:r>
            <a:endParaRPr lang="en-US" sz="8999" b="1" spc="-440" dirty="0">
              <a:solidFill>
                <a:srgbClr val="3B3433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Sailors"/>
              <a:sym typeface="Sailors"/>
            </a:endParaRPr>
          </a:p>
          <a:p>
            <a:pPr algn="ctr">
              <a:lnSpc>
                <a:spcPts val="9359"/>
              </a:lnSpc>
              <a:spcBef>
                <a:spcPct val="0"/>
              </a:spcBef>
            </a:pPr>
            <a:endParaRPr lang="en-US" sz="8999" spc="-440" dirty="0">
              <a:solidFill>
                <a:srgbClr val="3B3433"/>
              </a:solidFill>
              <a:latin typeface="Sailors"/>
              <a:ea typeface="Sailors"/>
              <a:cs typeface="Sailors"/>
              <a:sym typeface="Sailor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9379504" y="5276972"/>
            <a:ext cx="7879796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39"/>
              </a:lnSpc>
              <a:spcBef>
                <a:spcPct val="0"/>
              </a:spcBef>
            </a:pPr>
            <a:r>
              <a:rPr lang="en-US" sz="9461" b="1" spc="-463" dirty="0" err="1">
                <a:solidFill>
                  <a:srgbClr val="3B343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Sailors"/>
                <a:sym typeface="Sailors"/>
              </a:rPr>
              <a:t>學校日報告</a:t>
            </a:r>
            <a:endParaRPr lang="en-US" sz="9461" b="1" spc="-463" dirty="0">
              <a:solidFill>
                <a:srgbClr val="3B3433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Sailors"/>
              <a:sym typeface="Sailor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4145532" y="8674444"/>
            <a:ext cx="2313668" cy="9766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75"/>
              </a:lnSpc>
              <a:spcBef>
                <a:spcPct val="0"/>
              </a:spcBef>
            </a:pPr>
            <a:r>
              <a:rPr lang="en-US" sz="5199" dirty="0">
                <a:solidFill>
                  <a:srgbClr val="3B3433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Clara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15557">
            <a:off x="10310542" y="-829286"/>
            <a:ext cx="5004676" cy="3715972"/>
          </a:xfrm>
          <a:custGeom>
            <a:avLst/>
            <a:gdLst/>
            <a:ahLst/>
            <a:cxnLst/>
            <a:rect l="l" t="t" r="r" b="b"/>
            <a:pathLst>
              <a:path w="5004676" h="3715972">
                <a:moveTo>
                  <a:pt x="0" y="0"/>
                </a:moveTo>
                <a:lnTo>
                  <a:pt x="5004676" y="0"/>
                </a:lnTo>
                <a:lnTo>
                  <a:pt x="5004676" y="3715972"/>
                </a:lnTo>
                <a:lnTo>
                  <a:pt x="0" y="37159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3" name="Freeform 3"/>
          <p:cNvSpPr/>
          <p:nvPr/>
        </p:nvSpPr>
        <p:spPr>
          <a:xfrm rot="-628607">
            <a:off x="12138768" y="3864621"/>
            <a:ext cx="1905172" cy="8861264"/>
          </a:xfrm>
          <a:custGeom>
            <a:avLst/>
            <a:gdLst/>
            <a:ahLst/>
            <a:cxnLst/>
            <a:rect l="l" t="t" r="r" b="b"/>
            <a:pathLst>
              <a:path w="1905172" h="8861264">
                <a:moveTo>
                  <a:pt x="0" y="0"/>
                </a:moveTo>
                <a:lnTo>
                  <a:pt x="1905172" y="0"/>
                </a:lnTo>
                <a:lnTo>
                  <a:pt x="1905172" y="8861264"/>
                </a:lnTo>
                <a:lnTo>
                  <a:pt x="0" y="88612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4"/>
          <p:cNvSpPr/>
          <p:nvPr/>
        </p:nvSpPr>
        <p:spPr>
          <a:xfrm rot="1007665">
            <a:off x="15318021" y="1261887"/>
            <a:ext cx="2828925" cy="8229600"/>
          </a:xfrm>
          <a:custGeom>
            <a:avLst/>
            <a:gdLst/>
            <a:ahLst/>
            <a:cxnLst/>
            <a:rect l="l" t="t" r="r" b="b"/>
            <a:pathLst>
              <a:path w="2828925" h="8229600">
                <a:moveTo>
                  <a:pt x="0" y="0"/>
                </a:moveTo>
                <a:lnTo>
                  <a:pt x="2828925" y="0"/>
                </a:lnTo>
                <a:lnTo>
                  <a:pt x="282892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grpSp>
        <p:nvGrpSpPr>
          <p:cNvPr id="5" name="Group 5"/>
          <p:cNvGrpSpPr/>
          <p:nvPr/>
        </p:nvGrpSpPr>
        <p:grpSpPr>
          <a:xfrm>
            <a:off x="1305033" y="746987"/>
            <a:ext cx="7838967" cy="8793026"/>
            <a:chOff x="0" y="0"/>
            <a:chExt cx="10451955" cy="11724034"/>
          </a:xfrm>
        </p:grpSpPr>
        <p:sp>
          <p:nvSpPr>
            <p:cNvPr id="6" name="TextBox 6"/>
            <p:cNvSpPr txBox="1"/>
            <p:nvPr/>
          </p:nvSpPr>
          <p:spPr>
            <a:xfrm>
              <a:off x="0" y="76200"/>
              <a:ext cx="10451955" cy="17424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9359"/>
                </a:lnSpc>
              </a:pPr>
              <a:r>
                <a:rPr lang="en-US" sz="8999" spc="-440">
                  <a:solidFill>
                    <a:srgbClr val="3B3433"/>
                  </a:solidFill>
                  <a:latin typeface="Sailors"/>
                  <a:ea typeface="Sailors"/>
                  <a:cs typeface="Sailors"/>
                  <a:sym typeface="Sailors"/>
                </a:rPr>
                <a:t>教學目標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092988"/>
              <a:ext cx="10451955" cy="86194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759"/>
                </a:lnSpc>
              </a:pPr>
              <a:endParaRPr/>
            </a:p>
            <a:p>
              <a:pPr algn="l">
                <a:lnSpc>
                  <a:spcPts val="5759"/>
                </a:lnSpc>
              </a:pPr>
              <a:r>
                <a:rPr lang="en-US" sz="3999" spc="79">
                  <a:solidFill>
                    <a:srgbClr val="3B3433"/>
                  </a:solidFill>
                  <a:latin typeface="Sanchez"/>
                  <a:ea typeface="Sanchez"/>
                  <a:cs typeface="Sanchez"/>
                  <a:sym typeface="Sanchez"/>
                </a:rPr>
                <a:t>1.雙語藝術課程中，以學科為主，融入課室英文與重點字詞於課堂。</a:t>
              </a:r>
            </a:p>
            <a:p>
              <a:pPr algn="l">
                <a:lnSpc>
                  <a:spcPts val="5759"/>
                </a:lnSpc>
              </a:pPr>
              <a:endParaRPr lang="en-US" sz="3999" spc="79">
                <a:solidFill>
                  <a:srgbClr val="3B3433"/>
                </a:solidFill>
                <a:latin typeface="Sanchez"/>
                <a:ea typeface="Sanchez"/>
                <a:cs typeface="Sanchez"/>
                <a:sym typeface="Sanchez"/>
              </a:endParaRPr>
            </a:p>
            <a:p>
              <a:pPr algn="l">
                <a:lnSpc>
                  <a:spcPts val="5759"/>
                </a:lnSpc>
              </a:pPr>
              <a:r>
                <a:rPr lang="en-US" sz="3999" spc="79">
                  <a:solidFill>
                    <a:srgbClr val="3B3433"/>
                  </a:solidFill>
                  <a:latin typeface="Sanchez"/>
                  <a:ea typeface="Sanchez"/>
                  <a:cs typeface="Sanchez"/>
                  <a:sym typeface="Sanchez"/>
                </a:rPr>
                <a:t>2.培養學生創意思考，並將其創意展現於創作之中。</a:t>
              </a:r>
            </a:p>
            <a:p>
              <a:pPr algn="l">
                <a:lnSpc>
                  <a:spcPts val="5759"/>
                </a:lnSpc>
              </a:pPr>
              <a:endParaRPr lang="en-US" sz="3999" spc="79">
                <a:solidFill>
                  <a:srgbClr val="3B3433"/>
                </a:solidFill>
                <a:latin typeface="Sanchez"/>
                <a:ea typeface="Sanchez"/>
                <a:cs typeface="Sanchez"/>
                <a:sym typeface="Sanchez"/>
              </a:endParaRPr>
            </a:p>
            <a:p>
              <a:pPr algn="l">
                <a:lnSpc>
                  <a:spcPts val="5759"/>
                </a:lnSpc>
              </a:pPr>
              <a:r>
                <a:rPr lang="en-US" sz="3999" spc="79">
                  <a:solidFill>
                    <a:srgbClr val="3B3433"/>
                  </a:solidFill>
                  <a:latin typeface="Sanchez"/>
                  <a:ea typeface="Sanchez"/>
                  <a:cs typeface="Sanchez"/>
                  <a:sym typeface="Sanchez"/>
                </a:rPr>
                <a:t>3.培養學生口語表達，勇於將創作歷程與想法發表出來。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1125864"/>
              <a:ext cx="10451955" cy="5981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023714" y="3454464"/>
            <a:ext cx="4744872" cy="5803836"/>
          </a:xfrm>
          <a:custGeom>
            <a:avLst/>
            <a:gdLst/>
            <a:ahLst/>
            <a:cxnLst/>
            <a:rect l="l" t="t" r="r" b="b"/>
            <a:pathLst>
              <a:path w="4744872" h="5803836">
                <a:moveTo>
                  <a:pt x="0" y="0"/>
                </a:moveTo>
                <a:lnTo>
                  <a:pt x="4744872" y="0"/>
                </a:lnTo>
                <a:lnTo>
                  <a:pt x="4744872" y="5803836"/>
                </a:lnTo>
                <a:lnTo>
                  <a:pt x="0" y="58038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221" r="-10096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3" name="Freeform 3"/>
          <p:cNvSpPr/>
          <p:nvPr/>
        </p:nvSpPr>
        <p:spPr>
          <a:xfrm>
            <a:off x="13095048" y="3454464"/>
            <a:ext cx="4164252" cy="5803836"/>
          </a:xfrm>
          <a:custGeom>
            <a:avLst/>
            <a:gdLst/>
            <a:ahLst/>
            <a:cxnLst/>
            <a:rect l="l" t="t" r="r" b="b"/>
            <a:pathLst>
              <a:path w="4164252" h="5803836">
                <a:moveTo>
                  <a:pt x="0" y="0"/>
                </a:moveTo>
                <a:lnTo>
                  <a:pt x="4164252" y="0"/>
                </a:lnTo>
                <a:lnTo>
                  <a:pt x="4164252" y="5803836"/>
                </a:lnTo>
                <a:lnTo>
                  <a:pt x="0" y="58038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4" name="TextBox 4"/>
          <p:cNvSpPr txBox="1"/>
          <p:nvPr/>
        </p:nvSpPr>
        <p:spPr>
          <a:xfrm>
            <a:off x="1028700" y="1408460"/>
            <a:ext cx="12259044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359"/>
              </a:lnSpc>
              <a:spcBef>
                <a:spcPct val="0"/>
              </a:spcBef>
            </a:pPr>
            <a:r>
              <a:rPr lang="en-US" sz="8999" b="1" spc="-440" dirty="0" err="1">
                <a:solidFill>
                  <a:srgbClr val="3B343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Sailors"/>
                <a:sym typeface="Sailors"/>
              </a:rPr>
              <a:t>四年級下學期</a:t>
            </a:r>
            <a:r>
              <a:rPr lang="en-US" sz="8999" b="1" spc="-440" dirty="0">
                <a:solidFill>
                  <a:srgbClr val="3B343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Sailors"/>
                <a:sym typeface="Sailors"/>
              </a:rPr>
              <a:t> </a:t>
            </a:r>
            <a:r>
              <a:rPr lang="en-US" sz="8999" b="1" spc="-440" dirty="0" err="1">
                <a:solidFill>
                  <a:srgbClr val="3B343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Sailors"/>
                <a:sym typeface="Sailors"/>
              </a:rPr>
              <a:t>教學單元</a:t>
            </a:r>
            <a:endParaRPr lang="en-US" sz="8999" b="1" spc="-440" dirty="0">
              <a:solidFill>
                <a:srgbClr val="3B3433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Sailors"/>
              <a:sym typeface="Sailor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9139238" y="4469863"/>
            <a:ext cx="9525" cy="1287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59"/>
              </a:lnSpc>
              <a:spcBef>
                <a:spcPct val="0"/>
              </a:spcBef>
            </a:pPr>
            <a:endParaRPr/>
          </a:p>
        </p:txBody>
      </p:sp>
      <p:sp>
        <p:nvSpPr>
          <p:cNvPr id="6" name="TextBox 6"/>
          <p:cNvSpPr txBox="1"/>
          <p:nvPr/>
        </p:nvSpPr>
        <p:spPr>
          <a:xfrm>
            <a:off x="1771740" y="3598006"/>
            <a:ext cx="5391060" cy="53368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75"/>
              </a:lnSpc>
            </a:pPr>
            <a:r>
              <a:rPr lang="en-US" sz="5199" dirty="0">
                <a:solidFill>
                  <a:srgbClr val="3B3433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1.這就是我</a:t>
            </a:r>
          </a:p>
          <a:p>
            <a:pPr algn="l">
              <a:lnSpc>
                <a:spcPts val="8475"/>
              </a:lnSpc>
            </a:pPr>
            <a:r>
              <a:rPr lang="en-US" sz="5199" dirty="0">
                <a:solidFill>
                  <a:srgbClr val="3B3433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2.展現自我</a:t>
            </a:r>
          </a:p>
          <a:p>
            <a:pPr algn="l">
              <a:lnSpc>
                <a:spcPts val="8475"/>
              </a:lnSpc>
            </a:pPr>
            <a:r>
              <a:rPr lang="en-US" sz="5199" dirty="0">
                <a:solidFill>
                  <a:srgbClr val="3B3433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3.有你真好</a:t>
            </a:r>
          </a:p>
          <a:p>
            <a:pPr algn="l">
              <a:lnSpc>
                <a:spcPts val="8475"/>
              </a:lnSpc>
            </a:pPr>
            <a:r>
              <a:rPr lang="en-US" sz="5199" dirty="0">
                <a:solidFill>
                  <a:srgbClr val="3B3433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4.書法藝術課程</a:t>
            </a:r>
          </a:p>
          <a:p>
            <a:pPr algn="l">
              <a:lnSpc>
                <a:spcPts val="8475"/>
              </a:lnSpc>
            </a:pPr>
            <a:endParaRPr lang="en-US" sz="5199" dirty="0">
              <a:solidFill>
                <a:srgbClr val="3B3433"/>
              </a:solidFill>
              <a:latin typeface="Noto Sans T Chinese"/>
              <a:ea typeface="Noto Sans T Chinese"/>
              <a:cs typeface="Noto Sans T Chinese"/>
              <a:sym typeface="Noto Sans T Chinese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518027" y="3454464"/>
            <a:ext cx="1785701" cy="2184235"/>
          </a:xfrm>
          <a:custGeom>
            <a:avLst/>
            <a:gdLst/>
            <a:ahLst/>
            <a:cxnLst/>
            <a:rect l="l" t="t" r="r" b="b"/>
            <a:pathLst>
              <a:path w="1785701" h="2184235">
                <a:moveTo>
                  <a:pt x="0" y="0"/>
                </a:moveTo>
                <a:lnTo>
                  <a:pt x="1785700" y="0"/>
                </a:lnTo>
                <a:lnTo>
                  <a:pt x="1785700" y="2184235"/>
                </a:lnTo>
                <a:lnTo>
                  <a:pt x="0" y="21842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221" r="-10096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3" name="TextBox 3"/>
          <p:cNvSpPr txBox="1"/>
          <p:nvPr/>
        </p:nvSpPr>
        <p:spPr>
          <a:xfrm>
            <a:off x="1028700" y="1408460"/>
            <a:ext cx="12259044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359"/>
              </a:lnSpc>
              <a:spcBef>
                <a:spcPct val="0"/>
              </a:spcBef>
            </a:pPr>
            <a:r>
              <a:rPr lang="en-US" sz="8999" b="1" spc="-440" dirty="0" err="1">
                <a:solidFill>
                  <a:srgbClr val="3B343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Sailors"/>
                <a:sym typeface="Sailors"/>
              </a:rPr>
              <a:t>四年級下學期</a:t>
            </a:r>
            <a:r>
              <a:rPr lang="zh-TW" altLang="en-US" sz="8999" b="1" spc="-440" dirty="0">
                <a:solidFill>
                  <a:srgbClr val="3B343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Sailors"/>
                <a:sym typeface="Sailors"/>
              </a:rPr>
              <a:t> </a:t>
            </a:r>
            <a:r>
              <a:rPr lang="en-US" sz="8999" b="1" spc="-440" dirty="0" err="1">
                <a:solidFill>
                  <a:srgbClr val="3B343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Sailors"/>
                <a:sym typeface="Sailors"/>
              </a:rPr>
              <a:t>教學單元</a:t>
            </a:r>
            <a:endParaRPr lang="en-US" sz="8999" b="1" spc="-440" dirty="0">
              <a:solidFill>
                <a:srgbClr val="3B3433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Sailors"/>
              <a:sym typeface="Sailor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9139238" y="4469863"/>
            <a:ext cx="9525" cy="1287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59"/>
              </a:lnSpc>
              <a:spcBef>
                <a:spcPct val="0"/>
              </a:spcBef>
            </a:pPr>
            <a:endParaRPr/>
          </a:p>
        </p:txBody>
      </p:sp>
      <p:sp>
        <p:nvSpPr>
          <p:cNvPr id="5" name="TextBox 5"/>
          <p:cNvSpPr txBox="1"/>
          <p:nvPr/>
        </p:nvSpPr>
        <p:spPr>
          <a:xfrm>
            <a:off x="1456310" y="3244914"/>
            <a:ext cx="5401689" cy="53072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75"/>
              </a:lnSpc>
            </a:pPr>
            <a:r>
              <a:rPr lang="en-US" sz="5199" dirty="0">
                <a:solidFill>
                  <a:srgbClr val="3B3433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1.這就是我</a:t>
            </a:r>
          </a:p>
          <a:p>
            <a:pPr algn="l">
              <a:lnSpc>
                <a:spcPts val="8475"/>
              </a:lnSpc>
            </a:pPr>
            <a:r>
              <a:rPr lang="en-US" sz="5199" dirty="0">
                <a:solidFill>
                  <a:srgbClr val="3B3433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2.展現自我</a:t>
            </a:r>
          </a:p>
          <a:p>
            <a:pPr algn="l">
              <a:lnSpc>
                <a:spcPts val="8475"/>
              </a:lnSpc>
            </a:pPr>
            <a:r>
              <a:rPr lang="en-US" sz="5199" dirty="0">
                <a:solidFill>
                  <a:srgbClr val="3B3433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3.有你真好</a:t>
            </a:r>
          </a:p>
          <a:p>
            <a:pPr algn="l">
              <a:lnSpc>
                <a:spcPts val="8475"/>
              </a:lnSpc>
            </a:pPr>
            <a:r>
              <a:rPr lang="en-US" sz="5199" dirty="0">
                <a:solidFill>
                  <a:srgbClr val="3B3433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4.書法藝術課程</a:t>
            </a:r>
          </a:p>
          <a:p>
            <a:pPr algn="l">
              <a:lnSpc>
                <a:spcPts val="8475"/>
              </a:lnSpc>
            </a:pPr>
            <a:endParaRPr lang="en-US" sz="5199" dirty="0">
              <a:solidFill>
                <a:srgbClr val="3B3433"/>
              </a:solidFill>
              <a:latin typeface="Noto Sans T Chinese"/>
              <a:ea typeface="Noto Sans T Chinese"/>
              <a:cs typeface="Noto Sans T Chinese"/>
              <a:sym typeface="Noto Sans T Chinese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8484649" y="2874772"/>
            <a:ext cx="8050751" cy="63835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22679" lvl="1" indent="-561340" algn="l">
              <a:lnSpc>
                <a:spcPts val="8475"/>
              </a:lnSpc>
              <a:buFont typeface="Arial"/>
              <a:buChar char="•"/>
            </a:pPr>
            <a:r>
              <a:rPr lang="en-US" sz="5199" dirty="0" err="1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自畫像系列</a:t>
            </a:r>
            <a:endParaRPr lang="en-US" sz="5199" dirty="0">
              <a:solidFill>
                <a:srgbClr val="000000"/>
              </a:solidFill>
              <a:latin typeface="Noto Sans T Chinese"/>
              <a:ea typeface="Noto Sans T Chinese"/>
              <a:cs typeface="Noto Sans T Chinese"/>
              <a:sym typeface="Noto Sans T Chinese"/>
            </a:endParaRPr>
          </a:p>
          <a:p>
            <a:pPr marL="1122679" lvl="1" indent="-561340" algn="l">
              <a:lnSpc>
                <a:spcPts val="8475"/>
              </a:lnSpc>
              <a:buFont typeface="Arial"/>
              <a:buChar char="•"/>
            </a:pPr>
            <a:r>
              <a:rPr lang="en-US" sz="5199" dirty="0" err="1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漫畫技巧、四格漫畫</a:t>
            </a:r>
            <a:endParaRPr lang="en-US" sz="5199" dirty="0">
              <a:solidFill>
                <a:srgbClr val="000000"/>
              </a:solidFill>
              <a:latin typeface="Noto Sans T Chinese"/>
              <a:ea typeface="Noto Sans T Chinese"/>
              <a:cs typeface="Noto Sans T Chinese"/>
              <a:sym typeface="Noto Sans T Chinese"/>
            </a:endParaRPr>
          </a:p>
          <a:p>
            <a:pPr marL="1122679" lvl="1" indent="-561340" algn="l">
              <a:lnSpc>
                <a:spcPts val="8475"/>
              </a:lnSpc>
              <a:buFont typeface="Arial"/>
              <a:buChar char="•"/>
            </a:pPr>
            <a:r>
              <a:rPr lang="en-US" sz="5199" dirty="0" err="1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胸像公仔</a:t>
            </a:r>
            <a:endParaRPr lang="en-US" sz="5199" dirty="0">
              <a:solidFill>
                <a:srgbClr val="000000"/>
              </a:solidFill>
              <a:latin typeface="Noto Sans T Chinese"/>
              <a:ea typeface="Noto Sans T Chinese"/>
              <a:cs typeface="Noto Sans T Chinese"/>
              <a:sym typeface="Noto Sans T Chinese"/>
            </a:endParaRPr>
          </a:p>
          <a:p>
            <a:pPr marL="1122679" lvl="1" indent="-561340" algn="l">
              <a:lnSpc>
                <a:spcPts val="8475"/>
              </a:lnSpc>
              <a:buFont typeface="Arial"/>
              <a:buChar char="•"/>
            </a:pPr>
            <a:r>
              <a:rPr lang="en-US" sz="5199" dirty="0" err="1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端午節冰箱貼創作</a:t>
            </a:r>
            <a:endParaRPr lang="en-US" sz="5199" dirty="0">
              <a:solidFill>
                <a:srgbClr val="000000"/>
              </a:solidFill>
              <a:latin typeface="Noto Sans T Chinese"/>
              <a:ea typeface="Noto Sans T Chinese"/>
              <a:cs typeface="Noto Sans T Chinese"/>
              <a:sym typeface="Noto Sans T Chinese"/>
            </a:endParaRPr>
          </a:p>
          <a:p>
            <a:pPr marL="1122679" lvl="1" indent="-561340" algn="l">
              <a:lnSpc>
                <a:spcPts val="8475"/>
              </a:lnSpc>
              <a:buFont typeface="Arial"/>
              <a:buChar char="•"/>
            </a:pPr>
            <a:r>
              <a:rPr lang="en-US" sz="5199" dirty="0" err="1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感謝卡片</a:t>
            </a:r>
            <a:endParaRPr lang="en-US" sz="5199" dirty="0">
              <a:solidFill>
                <a:srgbClr val="000000"/>
              </a:solidFill>
              <a:latin typeface="Noto Sans T Chinese"/>
              <a:ea typeface="Noto Sans T Chinese"/>
              <a:cs typeface="Noto Sans T Chinese"/>
              <a:sym typeface="Noto Sans T Chinese"/>
            </a:endParaRPr>
          </a:p>
          <a:p>
            <a:pPr marL="1122679" lvl="1" indent="-561340" algn="l">
              <a:lnSpc>
                <a:spcPts val="8475"/>
              </a:lnSpc>
              <a:buFont typeface="Arial"/>
              <a:buChar char="•"/>
            </a:pPr>
            <a:r>
              <a:rPr lang="en-US" sz="5199" dirty="0" err="1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書法</a:t>
            </a:r>
            <a:endParaRPr lang="en-US" sz="5199" dirty="0">
              <a:solidFill>
                <a:srgbClr val="000000"/>
              </a:solidFill>
              <a:latin typeface="Noto Sans T Chinese"/>
              <a:ea typeface="Noto Sans T Chinese"/>
              <a:cs typeface="Noto Sans T Chinese"/>
              <a:sym typeface="Noto Sans T Chinese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869162" y="1386887"/>
            <a:ext cx="5519828" cy="7871413"/>
          </a:xfrm>
          <a:custGeom>
            <a:avLst/>
            <a:gdLst/>
            <a:ahLst/>
            <a:cxnLst/>
            <a:rect l="l" t="t" r="r" b="b"/>
            <a:pathLst>
              <a:path w="5519828" h="7871413">
                <a:moveTo>
                  <a:pt x="0" y="0"/>
                </a:moveTo>
                <a:lnTo>
                  <a:pt x="5519828" y="0"/>
                </a:lnTo>
                <a:lnTo>
                  <a:pt x="5519828" y="7871413"/>
                </a:lnTo>
                <a:lnTo>
                  <a:pt x="0" y="78714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3" name="TextBox 3"/>
          <p:cNvSpPr txBox="1"/>
          <p:nvPr/>
        </p:nvSpPr>
        <p:spPr>
          <a:xfrm>
            <a:off x="1551420" y="1463087"/>
            <a:ext cx="8481975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359"/>
              </a:lnSpc>
              <a:spcBef>
                <a:spcPct val="0"/>
              </a:spcBef>
            </a:pPr>
            <a:r>
              <a:rPr lang="en-US" sz="8999" b="1" spc="-440" dirty="0" err="1">
                <a:solidFill>
                  <a:srgbClr val="3B343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Sailors"/>
                <a:sym typeface="Sailors"/>
              </a:rPr>
              <a:t>成績評量方式</a:t>
            </a:r>
            <a:endParaRPr lang="en-US" sz="8999" b="1" spc="-440" dirty="0">
              <a:solidFill>
                <a:srgbClr val="3B3433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Sailors"/>
              <a:sym typeface="Sailor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551420" y="3253900"/>
            <a:ext cx="6427440" cy="6383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75"/>
              </a:lnSpc>
            </a:pPr>
            <a:r>
              <a:rPr lang="en-US" sz="5199" dirty="0">
                <a:solidFill>
                  <a:srgbClr val="3B3433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1.課堂表現 </a:t>
            </a:r>
          </a:p>
          <a:p>
            <a:pPr algn="l">
              <a:lnSpc>
                <a:spcPts val="8475"/>
              </a:lnSpc>
            </a:pPr>
            <a:r>
              <a:rPr lang="en-US" sz="5199" dirty="0">
                <a:solidFill>
                  <a:srgbClr val="3B3433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2.學習態度(</a:t>
            </a:r>
            <a:r>
              <a:rPr lang="en-US" sz="5199" dirty="0" err="1">
                <a:solidFill>
                  <a:srgbClr val="3B3433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創作歷程</a:t>
            </a:r>
            <a:r>
              <a:rPr lang="en-US" sz="5199" dirty="0">
                <a:solidFill>
                  <a:srgbClr val="3B3433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) </a:t>
            </a:r>
          </a:p>
          <a:p>
            <a:pPr algn="l">
              <a:lnSpc>
                <a:spcPts val="8475"/>
              </a:lnSpc>
            </a:pPr>
            <a:r>
              <a:rPr lang="en-US" sz="5199" dirty="0">
                <a:solidFill>
                  <a:srgbClr val="3B3433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3.作品、發表</a:t>
            </a:r>
          </a:p>
          <a:p>
            <a:pPr algn="l">
              <a:lnSpc>
                <a:spcPts val="8475"/>
              </a:lnSpc>
            </a:pPr>
            <a:r>
              <a:rPr lang="en-US" sz="5199" dirty="0">
                <a:solidFill>
                  <a:srgbClr val="3B3433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4.學生自評</a:t>
            </a:r>
          </a:p>
          <a:p>
            <a:pPr algn="l">
              <a:lnSpc>
                <a:spcPts val="8475"/>
              </a:lnSpc>
            </a:pPr>
            <a:r>
              <a:rPr lang="en-US" sz="5199" dirty="0">
                <a:solidFill>
                  <a:srgbClr val="3B3433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5.同儕互評</a:t>
            </a:r>
          </a:p>
          <a:p>
            <a:pPr algn="l">
              <a:lnSpc>
                <a:spcPts val="8475"/>
              </a:lnSpc>
            </a:pPr>
            <a:endParaRPr lang="en-US" sz="5199" dirty="0">
              <a:solidFill>
                <a:srgbClr val="3B3433"/>
              </a:solidFill>
              <a:latin typeface="Noto Sans T Chinese"/>
              <a:ea typeface="Noto Sans T Chinese"/>
              <a:cs typeface="Noto Sans T Chinese"/>
              <a:sym typeface="Noto Sans T Chinese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33286" y="-2154267"/>
            <a:ext cx="7139178" cy="8229600"/>
          </a:xfrm>
          <a:custGeom>
            <a:avLst/>
            <a:gdLst/>
            <a:ahLst/>
            <a:cxnLst/>
            <a:rect l="l" t="t" r="r" b="b"/>
            <a:pathLst>
              <a:path w="7139178" h="8229600">
                <a:moveTo>
                  <a:pt x="0" y="0"/>
                </a:moveTo>
                <a:lnTo>
                  <a:pt x="7139178" y="0"/>
                </a:lnTo>
                <a:lnTo>
                  <a:pt x="713917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3" name="Freeform 3"/>
          <p:cNvSpPr/>
          <p:nvPr/>
        </p:nvSpPr>
        <p:spPr>
          <a:xfrm rot="-2890197">
            <a:off x="16432543" y="6250396"/>
            <a:ext cx="740664" cy="8229600"/>
          </a:xfrm>
          <a:custGeom>
            <a:avLst/>
            <a:gdLst/>
            <a:ahLst/>
            <a:cxnLst/>
            <a:rect l="l" t="t" r="r" b="b"/>
            <a:pathLst>
              <a:path w="740664" h="8229600">
                <a:moveTo>
                  <a:pt x="0" y="0"/>
                </a:moveTo>
                <a:lnTo>
                  <a:pt x="740664" y="0"/>
                </a:lnTo>
                <a:lnTo>
                  <a:pt x="74066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4" name="TextBox 4"/>
          <p:cNvSpPr txBox="1"/>
          <p:nvPr/>
        </p:nvSpPr>
        <p:spPr>
          <a:xfrm>
            <a:off x="519247" y="3111325"/>
            <a:ext cx="17540153" cy="5142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06785" lvl="1" indent="-453392" algn="l">
              <a:lnSpc>
                <a:spcPts val="6804"/>
              </a:lnSpc>
              <a:buFont typeface="Arial"/>
              <a:buChar char="•"/>
            </a:pPr>
            <a:r>
              <a:rPr lang="en-US" sz="4200" dirty="0" err="1">
                <a:solidFill>
                  <a:srgbClr val="3B3433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若需學生準備美術用具，老師將會在</a:t>
            </a:r>
            <a:r>
              <a:rPr lang="en-US" sz="4200" dirty="0" err="1">
                <a:solidFill>
                  <a:srgbClr val="FF5757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前一週</a:t>
            </a:r>
            <a:r>
              <a:rPr lang="en-US" sz="4200" dirty="0" err="1">
                <a:solidFill>
                  <a:srgbClr val="322D2E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上課時通</a:t>
            </a:r>
            <a:r>
              <a:rPr lang="en-US" sz="4200" dirty="0" err="1">
                <a:solidFill>
                  <a:srgbClr val="3B3433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知學生</a:t>
            </a:r>
            <a:r>
              <a:rPr lang="en-US" sz="4200" dirty="0">
                <a:solidFill>
                  <a:srgbClr val="3B3433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。</a:t>
            </a:r>
          </a:p>
          <a:p>
            <a:pPr algn="l">
              <a:lnSpc>
                <a:spcPts val="6804"/>
              </a:lnSpc>
            </a:pPr>
            <a:endParaRPr lang="en-US" sz="4200" dirty="0">
              <a:solidFill>
                <a:srgbClr val="3B3433"/>
              </a:solidFill>
              <a:latin typeface="Noto Sans T Chinese"/>
              <a:ea typeface="Noto Sans T Chinese"/>
              <a:cs typeface="Noto Sans T Chinese"/>
              <a:sym typeface="Noto Sans T Chinese"/>
            </a:endParaRPr>
          </a:p>
          <a:p>
            <a:pPr algn="l">
              <a:lnSpc>
                <a:spcPts val="6804"/>
              </a:lnSpc>
            </a:pPr>
            <a:r>
              <a:rPr lang="en-US" sz="4200" dirty="0">
                <a:solidFill>
                  <a:srgbClr val="3B3433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        </a:t>
            </a:r>
            <a:r>
              <a:rPr lang="en-US" sz="4200" dirty="0" err="1">
                <a:solidFill>
                  <a:srgbClr val="3B3433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可先準備</a:t>
            </a:r>
            <a:r>
              <a:rPr lang="en-US" sz="4200" dirty="0">
                <a:solidFill>
                  <a:srgbClr val="3B3433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：</a:t>
            </a:r>
          </a:p>
          <a:p>
            <a:pPr marL="906785" lvl="1" indent="-453392" algn="l">
              <a:lnSpc>
                <a:spcPts val="6804"/>
              </a:lnSpc>
              <a:buFont typeface="Arial"/>
              <a:buChar char="•"/>
            </a:pPr>
            <a:r>
              <a:rPr lang="en-US" sz="4200" dirty="0" err="1">
                <a:solidFill>
                  <a:srgbClr val="3B3433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抹布、蠟筆、彩色筆、水彩用具（水彩、水彩筆、調色盤</a:t>
            </a:r>
            <a:r>
              <a:rPr lang="en-US" sz="4200" dirty="0">
                <a:solidFill>
                  <a:srgbClr val="3B3433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）</a:t>
            </a:r>
          </a:p>
          <a:p>
            <a:pPr marL="906785" lvl="1" indent="-453392" algn="l">
              <a:lnSpc>
                <a:spcPts val="6804"/>
              </a:lnSpc>
              <a:buFont typeface="Arial"/>
              <a:buChar char="•"/>
            </a:pPr>
            <a:r>
              <a:rPr lang="en-US" sz="4200" dirty="0" err="1">
                <a:solidFill>
                  <a:srgbClr val="3B3433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書法用具（墨汁、毛筆、墨盤、墊布</a:t>
            </a:r>
            <a:r>
              <a:rPr lang="en-US" sz="4200" dirty="0">
                <a:solidFill>
                  <a:srgbClr val="3B3433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）</a:t>
            </a:r>
          </a:p>
          <a:p>
            <a:pPr algn="l">
              <a:lnSpc>
                <a:spcPts val="6804"/>
              </a:lnSpc>
            </a:pPr>
            <a:endParaRPr lang="en-US" sz="4200" dirty="0">
              <a:solidFill>
                <a:srgbClr val="3B3433"/>
              </a:solidFill>
              <a:latin typeface="Noto Sans T Chinese"/>
              <a:ea typeface="Noto Sans T Chinese"/>
              <a:cs typeface="Noto Sans T Chinese"/>
              <a:sym typeface="Noto Sans T Chinese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68085" y="4915416"/>
            <a:ext cx="721230" cy="796939"/>
          </a:xfrm>
          <a:custGeom>
            <a:avLst/>
            <a:gdLst/>
            <a:ahLst/>
            <a:cxnLst/>
            <a:rect l="l" t="t" r="r" b="b"/>
            <a:pathLst>
              <a:path w="721230" h="796939">
                <a:moveTo>
                  <a:pt x="0" y="0"/>
                </a:moveTo>
                <a:lnTo>
                  <a:pt x="721230" y="0"/>
                </a:lnTo>
                <a:lnTo>
                  <a:pt x="721230" y="796939"/>
                </a:lnTo>
                <a:lnTo>
                  <a:pt x="0" y="7969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6" name="TextBox 6"/>
          <p:cNvSpPr txBox="1"/>
          <p:nvPr/>
        </p:nvSpPr>
        <p:spPr>
          <a:xfrm>
            <a:off x="1028700" y="1085850"/>
            <a:ext cx="8660740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007"/>
              </a:lnSpc>
              <a:spcBef>
                <a:spcPct val="0"/>
              </a:spcBef>
            </a:pPr>
            <a:r>
              <a:rPr lang="en-US" sz="7699" b="1" spc="-377" dirty="0" err="1">
                <a:solidFill>
                  <a:srgbClr val="3B343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Sailors"/>
                <a:sym typeface="Sailors"/>
              </a:rPr>
              <a:t>家長協助配合事項</a:t>
            </a:r>
            <a:endParaRPr lang="en-US" sz="7699" b="1" spc="-377" dirty="0">
              <a:solidFill>
                <a:srgbClr val="3B3433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Sailors"/>
              <a:sym typeface="Sailor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37759">
            <a:off x="1374226" y="3692621"/>
            <a:ext cx="608898" cy="4920390"/>
          </a:xfrm>
          <a:custGeom>
            <a:avLst/>
            <a:gdLst/>
            <a:ahLst/>
            <a:cxnLst/>
            <a:rect l="l" t="t" r="r" b="b"/>
            <a:pathLst>
              <a:path w="608898" h="4920390">
                <a:moveTo>
                  <a:pt x="0" y="0"/>
                </a:moveTo>
                <a:lnTo>
                  <a:pt x="608898" y="0"/>
                </a:lnTo>
                <a:lnTo>
                  <a:pt x="608898" y="4920389"/>
                </a:lnTo>
                <a:lnTo>
                  <a:pt x="0" y="49203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3" name="Freeform 3"/>
          <p:cNvSpPr/>
          <p:nvPr/>
        </p:nvSpPr>
        <p:spPr>
          <a:xfrm>
            <a:off x="8451653" y="2182615"/>
            <a:ext cx="8210426" cy="5921770"/>
          </a:xfrm>
          <a:custGeom>
            <a:avLst/>
            <a:gdLst/>
            <a:ahLst/>
            <a:cxnLst/>
            <a:rect l="l" t="t" r="r" b="b"/>
            <a:pathLst>
              <a:path w="8210426" h="5921770">
                <a:moveTo>
                  <a:pt x="0" y="0"/>
                </a:moveTo>
                <a:lnTo>
                  <a:pt x="8210426" y="0"/>
                </a:lnTo>
                <a:lnTo>
                  <a:pt x="8210426" y="5921770"/>
                </a:lnTo>
                <a:lnTo>
                  <a:pt x="0" y="59217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grpSp>
        <p:nvGrpSpPr>
          <p:cNvPr id="4" name="Group 4"/>
          <p:cNvGrpSpPr/>
          <p:nvPr/>
        </p:nvGrpSpPr>
        <p:grpSpPr>
          <a:xfrm>
            <a:off x="1678675" y="4134185"/>
            <a:ext cx="6772978" cy="2018631"/>
            <a:chOff x="0" y="0"/>
            <a:chExt cx="9030637" cy="2691508"/>
          </a:xfrm>
        </p:grpSpPr>
        <p:sp>
          <p:nvSpPr>
            <p:cNvPr id="5" name="TextBox 5"/>
            <p:cNvSpPr txBox="1"/>
            <p:nvPr/>
          </p:nvSpPr>
          <p:spPr>
            <a:xfrm>
              <a:off x="0" y="76200"/>
              <a:ext cx="9030637" cy="17424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9359"/>
                </a:lnSpc>
                <a:spcBef>
                  <a:spcPct val="0"/>
                </a:spcBef>
              </a:pPr>
              <a:r>
                <a:rPr lang="en-US" sz="8999" u="none" spc="-440">
                  <a:solidFill>
                    <a:srgbClr val="3B3433"/>
                  </a:solidFill>
                  <a:latin typeface="Sailors"/>
                  <a:ea typeface="Sailors"/>
                  <a:cs typeface="Sailors"/>
                  <a:sym typeface="Sailors"/>
                </a:rPr>
                <a:t>THANK YOU!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588501" y="2237483"/>
              <a:ext cx="7853634" cy="454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40"/>
                </a:lnSpc>
              </a:pPr>
              <a:r>
                <a:rPr lang="en-US" sz="2200" spc="44">
                  <a:solidFill>
                    <a:srgbClr val="3B3433"/>
                  </a:solidFill>
                  <a:latin typeface="Chakra Petch"/>
                  <a:ea typeface="Chakra Petch"/>
                  <a:cs typeface="Chakra Petch"/>
                  <a:sym typeface="Chakra Petch"/>
                </a:rPr>
                <a:t>謝謝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121</Words>
  <Application>Microsoft Macintosh PowerPoint</Application>
  <PresentationFormat>自訂</PresentationFormat>
  <Paragraphs>42</Paragraphs>
  <Slides>7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7</vt:i4>
      </vt:variant>
    </vt:vector>
  </HeadingPairs>
  <TitlesOfParts>
    <vt:vector size="15" baseType="lpstr">
      <vt:lpstr>Sailors</vt:lpstr>
      <vt:lpstr>Chakra Petch</vt:lpstr>
      <vt:lpstr>Arial</vt:lpstr>
      <vt:lpstr>Microsoft JhengHei</vt:lpstr>
      <vt:lpstr>Noto Sans T Chinese</vt:lpstr>
      <vt:lpstr>Calibri</vt:lpstr>
      <vt:lpstr>Sanchez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大佳國小學校日 的複本</dc:title>
  <cp:lastModifiedBy>芷紘 余</cp:lastModifiedBy>
  <cp:revision>2</cp:revision>
  <dcterms:created xsi:type="dcterms:W3CDTF">2006-08-16T00:00:00Z</dcterms:created>
  <dcterms:modified xsi:type="dcterms:W3CDTF">2025-02-21T02:13:45Z</dcterms:modified>
  <dc:identifier>DAGfoNVGze8</dc:identifier>
</cp:coreProperties>
</file>