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王漢宗顏楷體" panose="02020500000000000000" charset="-120"/>
      <p:regular r:id="rId8"/>
    </p:embeddedFont>
    <p:embeddedFont>
      <p:font typeface="王漢宗勘流亭" panose="02020500000000000000" charset="-12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3" Type="http://schemas.openxmlformats.org/officeDocument/2006/relationships/image" Target="../media/image30.svg"/><Relationship Id="rId7" Type="http://schemas.openxmlformats.org/officeDocument/2006/relationships/image" Target="../media/image12.svg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4.sv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61182">
            <a:off x="16071882" y="2299034"/>
            <a:ext cx="1667640" cy="3998339"/>
          </a:xfrm>
          <a:custGeom>
            <a:avLst/>
            <a:gdLst/>
            <a:ahLst/>
            <a:cxnLst/>
            <a:rect l="l" t="t" r="r" b="b"/>
            <a:pathLst>
              <a:path w="1667640" h="3998339">
                <a:moveTo>
                  <a:pt x="0" y="0"/>
                </a:moveTo>
                <a:lnTo>
                  <a:pt x="1667641" y="0"/>
                </a:lnTo>
                <a:lnTo>
                  <a:pt x="1667641" y="3998339"/>
                </a:lnTo>
                <a:lnTo>
                  <a:pt x="0" y="3998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72402" y="1690511"/>
            <a:ext cx="5656646" cy="3419914"/>
          </a:xfrm>
          <a:custGeom>
            <a:avLst/>
            <a:gdLst/>
            <a:ahLst/>
            <a:cxnLst/>
            <a:rect l="l" t="t" r="r" b="b"/>
            <a:pathLst>
              <a:path w="5656646" h="3419914">
                <a:moveTo>
                  <a:pt x="0" y="0"/>
                </a:moveTo>
                <a:lnTo>
                  <a:pt x="5656646" y="0"/>
                </a:lnTo>
                <a:lnTo>
                  <a:pt x="5656646" y="3419914"/>
                </a:lnTo>
                <a:lnTo>
                  <a:pt x="0" y="3419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9340">
            <a:off x="13340243" y="4370133"/>
            <a:ext cx="934841" cy="1155313"/>
          </a:xfrm>
          <a:custGeom>
            <a:avLst/>
            <a:gdLst/>
            <a:ahLst/>
            <a:cxnLst/>
            <a:rect l="l" t="t" r="r" b="b"/>
            <a:pathLst>
              <a:path w="934841" h="1155313">
                <a:moveTo>
                  <a:pt x="0" y="0"/>
                </a:moveTo>
                <a:lnTo>
                  <a:pt x="934841" y="0"/>
                </a:lnTo>
                <a:lnTo>
                  <a:pt x="934841" y="1155313"/>
                </a:lnTo>
                <a:lnTo>
                  <a:pt x="0" y="115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0124" y="7809411"/>
            <a:ext cx="6166648" cy="3728253"/>
          </a:xfrm>
          <a:custGeom>
            <a:avLst/>
            <a:gdLst/>
            <a:ahLst/>
            <a:cxnLst/>
            <a:rect l="l" t="t" r="r" b="b"/>
            <a:pathLst>
              <a:path w="6166648" h="3728253">
                <a:moveTo>
                  <a:pt x="0" y="0"/>
                </a:moveTo>
                <a:lnTo>
                  <a:pt x="6166648" y="0"/>
                </a:lnTo>
                <a:lnTo>
                  <a:pt x="6166648" y="3728253"/>
                </a:lnTo>
                <a:lnTo>
                  <a:pt x="0" y="3728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1820" flipH="1">
            <a:off x="4006207" y="4910770"/>
            <a:ext cx="1099707" cy="1359061"/>
          </a:xfrm>
          <a:custGeom>
            <a:avLst/>
            <a:gdLst/>
            <a:ahLst/>
            <a:cxnLst/>
            <a:rect l="l" t="t" r="r" b="b"/>
            <a:pathLst>
              <a:path w="1099707" h="1359061">
                <a:moveTo>
                  <a:pt x="1099707" y="0"/>
                </a:moveTo>
                <a:lnTo>
                  <a:pt x="0" y="0"/>
                </a:lnTo>
                <a:lnTo>
                  <a:pt x="0" y="1359061"/>
                </a:lnTo>
                <a:lnTo>
                  <a:pt x="1099707" y="1359061"/>
                </a:lnTo>
                <a:lnTo>
                  <a:pt x="10997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33634" y="821716"/>
            <a:ext cx="2874029" cy="1737590"/>
          </a:xfrm>
          <a:custGeom>
            <a:avLst/>
            <a:gdLst/>
            <a:ahLst/>
            <a:cxnLst/>
            <a:rect l="l" t="t" r="r" b="b"/>
            <a:pathLst>
              <a:path w="2874029" h="1737590">
                <a:moveTo>
                  <a:pt x="0" y="0"/>
                </a:moveTo>
                <a:lnTo>
                  <a:pt x="2874029" y="0"/>
                </a:lnTo>
                <a:lnTo>
                  <a:pt x="2874029" y="1737590"/>
                </a:lnTo>
                <a:lnTo>
                  <a:pt x="0" y="1737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9836" y="7037775"/>
            <a:ext cx="3444408" cy="3249225"/>
          </a:xfrm>
          <a:custGeom>
            <a:avLst/>
            <a:gdLst/>
            <a:ahLst/>
            <a:cxnLst/>
            <a:rect l="l" t="t" r="r" b="b"/>
            <a:pathLst>
              <a:path w="3444408" h="3249225">
                <a:moveTo>
                  <a:pt x="0" y="0"/>
                </a:moveTo>
                <a:lnTo>
                  <a:pt x="3444408" y="0"/>
                </a:lnTo>
                <a:lnTo>
                  <a:pt x="3444408" y="3249225"/>
                </a:lnTo>
                <a:lnTo>
                  <a:pt x="0" y="3249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27876" y="1036028"/>
            <a:ext cx="1336976" cy="1346513"/>
          </a:xfrm>
          <a:custGeom>
            <a:avLst/>
            <a:gdLst/>
            <a:ahLst/>
            <a:cxnLst/>
            <a:rect l="l" t="t" r="r" b="b"/>
            <a:pathLst>
              <a:path w="1336976" h="1346513">
                <a:moveTo>
                  <a:pt x="0" y="0"/>
                </a:moveTo>
                <a:lnTo>
                  <a:pt x="1336976" y="0"/>
                </a:lnTo>
                <a:lnTo>
                  <a:pt x="1336976" y="1346514"/>
                </a:lnTo>
                <a:lnTo>
                  <a:pt x="0" y="1346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41576">
            <a:off x="14548438" y="7929466"/>
            <a:ext cx="1667710" cy="1530123"/>
          </a:xfrm>
          <a:custGeom>
            <a:avLst/>
            <a:gdLst/>
            <a:ahLst/>
            <a:cxnLst/>
            <a:rect l="l" t="t" r="r" b="b"/>
            <a:pathLst>
              <a:path w="1667710" h="1530123">
                <a:moveTo>
                  <a:pt x="0" y="0"/>
                </a:moveTo>
                <a:lnTo>
                  <a:pt x="1667710" y="0"/>
                </a:lnTo>
                <a:lnTo>
                  <a:pt x="1667710" y="1530123"/>
                </a:lnTo>
                <a:lnTo>
                  <a:pt x="0" y="1530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63379" y="841148"/>
            <a:ext cx="14909800" cy="300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58"/>
              </a:lnSpc>
              <a:spcBef>
                <a:spcPct val="0"/>
              </a:spcBef>
            </a:pPr>
            <a:r>
              <a:rPr lang="en-US" sz="9961">
                <a:solidFill>
                  <a:srgbClr val="8C4B2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台北市中山區大佳國小</a:t>
            </a:r>
          </a:p>
          <a:p>
            <a:pPr algn="ctr">
              <a:lnSpc>
                <a:spcPts val="10958"/>
              </a:lnSpc>
              <a:spcBef>
                <a:spcPct val="0"/>
              </a:spcBef>
            </a:pPr>
            <a:r>
              <a:rPr lang="en-US" sz="9961">
                <a:solidFill>
                  <a:srgbClr val="8C4B2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113學年度下學期學校日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38544" y="4749322"/>
            <a:ext cx="14894835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17"/>
              </a:lnSpc>
            </a:pPr>
            <a:r>
              <a:rPr lang="en-US" sz="9470" dirty="0" err="1" smtClean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科任</a:t>
            </a:r>
            <a:r>
              <a:rPr lang="zh-TW" altLang="en-US" sz="9470" dirty="0" smtClean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</a:t>
            </a:r>
            <a:r>
              <a:rPr lang="en-US" sz="9470" dirty="0" smtClean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師</a:t>
            </a:r>
            <a:r>
              <a:rPr lang="en-US" sz="9470" dirty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: </a:t>
            </a:r>
            <a:r>
              <a:rPr lang="en-US" sz="9470" dirty="0" err="1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李佩玟</a:t>
            </a:r>
            <a:endParaRPr lang="en-US" sz="9470" dirty="0">
              <a:solidFill>
                <a:srgbClr val="737373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  <a:p>
            <a:pPr algn="l">
              <a:lnSpc>
                <a:spcPts val="10417"/>
              </a:lnSpc>
            </a:pPr>
            <a:r>
              <a:rPr lang="en-US" sz="9470" dirty="0" err="1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協同教師</a:t>
            </a:r>
            <a:r>
              <a:rPr lang="en-US" sz="9470" dirty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: Jason</a:t>
            </a:r>
          </a:p>
          <a:p>
            <a:pPr algn="l">
              <a:lnSpc>
                <a:spcPts val="10417"/>
              </a:lnSpc>
              <a:spcBef>
                <a:spcPct val="0"/>
              </a:spcBef>
            </a:pPr>
            <a:r>
              <a:rPr lang="en-US" sz="9470" dirty="0" err="1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授課科目</a:t>
            </a:r>
            <a:r>
              <a:rPr lang="en-US" sz="9470" dirty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: </a:t>
            </a:r>
            <a:r>
              <a:rPr lang="en-US" sz="9470" dirty="0" err="1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低年級雙語生活</a:t>
            </a:r>
            <a:endParaRPr lang="en-US" sz="9470" dirty="0">
              <a:solidFill>
                <a:srgbClr val="737373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1537" y="933450"/>
            <a:ext cx="9240514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  <a:spcBef>
                <a:spcPct val="0"/>
              </a:spcBef>
            </a:pPr>
            <a:r>
              <a:rPr lang="en-US" sz="9999" u="none" strike="noStrike">
                <a:solidFill>
                  <a:srgbClr val="8C4B2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教學目標</a:t>
            </a:r>
          </a:p>
        </p:txBody>
      </p:sp>
      <p:sp>
        <p:nvSpPr>
          <p:cNvPr id="3" name="Freeform 3"/>
          <p:cNvSpPr/>
          <p:nvPr/>
        </p:nvSpPr>
        <p:spPr>
          <a:xfrm>
            <a:off x="13486935" y="8383864"/>
            <a:ext cx="5656646" cy="3419914"/>
          </a:xfrm>
          <a:custGeom>
            <a:avLst/>
            <a:gdLst/>
            <a:ahLst/>
            <a:cxnLst/>
            <a:rect l="l" t="t" r="r" b="b"/>
            <a:pathLst>
              <a:path w="5656646" h="3419914">
                <a:moveTo>
                  <a:pt x="0" y="0"/>
                </a:moveTo>
                <a:lnTo>
                  <a:pt x="5656647" y="0"/>
                </a:lnTo>
                <a:lnTo>
                  <a:pt x="5656647" y="3419914"/>
                </a:lnTo>
                <a:lnTo>
                  <a:pt x="0" y="3419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13526" y="832039"/>
            <a:ext cx="2425704" cy="1466540"/>
          </a:xfrm>
          <a:custGeom>
            <a:avLst/>
            <a:gdLst/>
            <a:ahLst/>
            <a:cxnLst/>
            <a:rect l="l" t="t" r="r" b="b"/>
            <a:pathLst>
              <a:path w="2425704" h="1466540">
                <a:moveTo>
                  <a:pt x="0" y="0"/>
                </a:moveTo>
                <a:lnTo>
                  <a:pt x="2425704" y="0"/>
                </a:lnTo>
                <a:lnTo>
                  <a:pt x="2425704" y="1466540"/>
                </a:lnTo>
                <a:lnTo>
                  <a:pt x="0" y="1466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323681">
            <a:off x="2588221" y="6075651"/>
            <a:ext cx="866082" cy="2076520"/>
          </a:xfrm>
          <a:custGeom>
            <a:avLst/>
            <a:gdLst/>
            <a:ahLst/>
            <a:cxnLst/>
            <a:rect l="l" t="t" r="r" b="b"/>
            <a:pathLst>
              <a:path w="866082" h="2076520">
                <a:moveTo>
                  <a:pt x="0" y="0"/>
                </a:moveTo>
                <a:lnTo>
                  <a:pt x="866082" y="0"/>
                </a:lnTo>
                <a:lnTo>
                  <a:pt x="866082" y="2076520"/>
                </a:lnTo>
                <a:lnTo>
                  <a:pt x="0" y="207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333" y="7867990"/>
            <a:ext cx="3444408" cy="3249225"/>
          </a:xfrm>
          <a:custGeom>
            <a:avLst/>
            <a:gdLst/>
            <a:ahLst/>
            <a:cxnLst/>
            <a:rect l="l" t="t" r="r" b="b"/>
            <a:pathLst>
              <a:path w="3444408" h="3249225">
                <a:moveTo>
                  <a:pt x="0" y="0"/>
                </a:moveTo>
                <a:lnTo>
                  <a:pt x="3444408" y="0"/>
                </a:lnTo>
                <a:lnTo>
                  <a:pt x="3444408" y="3249225"/>
                </a:lnTo>
                <a:lnTo>
                  <a:pt x="0" y="3249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1576">
            <a:off x="16502443" y="847697"/>
            <a:ext cx="1009098" cy="925848"/>
          </a:xfrm>
          <a:custGeom>
            <a:avLst/>
            <a:gdLst/>
            <a:ahLst/>
            <a:cxnLst/>
            <a:rect l="l" t="t" r="r" b="b"/>
            <a:pathLst>
              <a:path w="1009098" h="925848">
                <a:moveTo>
                  <a:pt x="0" y="0"/>
                </a:moveTo>
                <a:lnTo>
                  <a:pt x="1009098" y="0"/>
                </a:lnTo>
                <a:lnTo>
                  <a:pt x="1009098" y="925847"/>
                </a:lnTo>
                <a:lnTo>
                  <a:pt x="0" y="925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51820" flipH="1">
            <a:off x="9208449" y="6024425"/>
            <a:ext cx="840629" cy="1038883"/>
          </a:xfrm>
          <a:custGeom>
            <a:avLst/>
            <a:gdLst/>
            <a:ahLst/>
            <a:cxnLst/>
            <a:rect l="l" t="t" r="r" b="b"/>
            <a:pathLst>
              <a:path w="840629" h="1038883">
                <a:moveTo>
                  <a:pt x="840629" y="0"/>
                </a:moveTo>
                <a:lnTo>
                  <a:pt x="0" y="0"/>
                </a:lnTo>
                <a:lnTo>
                  <a:pt x="0" y="1038883"/>
                </a:lnTo>
                <a:lnTo>
                  <a:pt x="840629" y="1038883"/>
                </a:lnTo>
                <a:lnTo>
                  <a:pt x="84062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3059">
            <a:off x="16420409" y="3693691"/>
            <a:ext cx="733740" cy="906785"/>
          </a:xfrm>
          <a:custGeom>
            <a:avLst/>
            <a:gdLst/>
            <a:ahLst/>
            <a:cxnLst/>
            <a:rect l="l" t="t" r="r" b="b"/>
            <a:pathLst>
              <a:path w="733740" h="906785">
                <a:moveTo>
                  <a:pt x="0" y="0"/>
                </a:moveTo>
                <a:lnTo>
                  <a:pt x="733740" y="0"/>
                </a:lnTo>
                <a:lnTo>
                  <a:pt x="733740" y="906784"/>
                </a:lnTo>
                <a:lnTo>
                  <a:pt x="0" y="906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1673" y="3119833"/>
            <a:ext cx="17676327" cy="601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just">
              <a:lnSpc>
                <a:spcPts val="6600"/>
              </a:lnSpc>
              <a:buFont typeface="Arial"/>
              <a:buChar char="•"/>
            </a:pPr>
            <a:r>
              <a:rPr lang="en-US" sz="6000" dirty="0" err="1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培養英語文聽、說的能力，能應用於食、衣、住、行、育、樂等面向之日常生活溝通</a:t>
            </a:r>
            <a:r>
              <a:rPr lang="en-US" sz="6000" dirty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。</a:t>
            </a:r>
          </a:p>
          <a:p>
            <a:pPr algn="just">
              <a:lnSpc>
                <a:spcPts val="6600"/>
              </a:lnSpc>
            </a:pPr>
            <a:endParaRPr lang="en-US" sz="6000" dirty="0">
              <a:solidFill>
                <a:srgbClr val="737373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  <a:p>
            <a:pPr marL="1295400" lvl="1" indent="-647700" algn="just">
              <a:lnSpc>
                <a:spcPts val="6600"/>
              </a:lnSpc>
              <a:buFont typeface="Arial"/>
              <a:buChar char="•"/>
            </a:pPr>
            <a:r>
              <a:rPr lang="en-US" sz="6000" dirty="0" err="1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學生能聽懂教師簡單的英語課室指令</a:t>
            </a:r>
            <a:r>
              <a:rPr lang="en-US" sz="6000" dirty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。 </a:t>
            </a:r>
          </a:p>
          <a:p>
            <a:pPr algn="just">
              <a:lnSpc>
                <a:spcPts val="6600"/>
              </a:lnSpc>
            </a:pPr>
            <a:endParaRPr lang="en-US" sz="6000" dirty="0">
              <a:solidFill>
                <a:srgbClr val="737373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  <a:p>
            <a:pPr marL="1295400" lvl="1" indent="-647700" algn="just">
              <a:lnSpc>
                <a:spcPts val="6600"/>
              </a:lnSpc>
              <a:buFont typeface="Arial"/>
              <a:buChar char="•"/>
            </a:pPr>
            <a:r>
              <a:rPr lang="en-US" sz="6000" dirty="0" err="1" smtClean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學生能</a:t>
            </a:r>
            <a:r>
              <a:rPr lang="zh-TW" altLang="en-US" sz="6000" dirty="0" smtClean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以雙語</a:t>
            </a:r>
            <a:r>
              <a:rPr lang="en-US" sz="6000" smtClean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回答教師的英語提問</a:t>
            </a:r>
            <a:r>
              <a:rPr lang="en-US" sz="60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，並學會簡單的英語單字或句子</a:t>
            </a:r>
            <a:r>
              <a:rPr lang="en-US" sz="6000" dirty="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。</a:t>
            </a:r>
            <a:r>
              <a:rPr lang="en-US" sz="6000" dirty="0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9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92689" y="-1014994"/>
            <a:ext cx="11509508" cy="4210562"/>
          </a:xfrm>
          <a:custGeom>
            <a:avLst/>
            <a:gdLst/>
            <a:ahLst/>
            <a:cxnLst/>
            <a:rect l="l" t="t" r="r" b="b"/>
            <a:pathLst>
              <a:path w="11509508" h="4210562">
                <a:moveTo>
                  <a:pt x="0" y="0"/>
                </a:moveTo>
                <a:lnTo>
                  <a:pt x="11509508" y="0"/>
                </a:lnTo>
                <a:lnTo>
                  <a:pt x="11509508" y="4210562"/>
                </a:lnTo>
                <a:lnTo>
                  <a:pt x="0" y="4210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27177" y="7899583"/>
            <a:ext cx="9529134" cy="3486075"/>
          </a:xfrm>
          <a:custGeom>
            <a:avLst/>
            <a:gdLst/>
            <a:ahLst/>
            <a:cxnLst/>
            <a:rect l="l" t="t" r="r" b="b"/>
            <a:pathLst>
              <a:path w="9529134" h="3486075">
                <a:moveTo>
                  <a:pt x="0" y="0"/>
                </a:moveTo>
                <a:lnTo>
                  <a:pt x="9529134" y="0"/>
                </a:lnTo>
                <a:lnTo>
                  <a:pt x="9529134" y="3486075"/>
                </a:lnTo>
                <a:lnTo>
                  <a:pt x="0" y="3486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0267">
            <a:off x="8052723" y="2198284"/>
            <a:ext cx="1784911" cy="991369"/>
          </a:xfrm>
          <a:custGeom>
            <a:avLst/>
            <a:gdLst/>
            <a:ahLst/>
            <a:cxnLst/>
            <a:rect l="l" t="t" r="r" b="b"/>
            <a:pathLst>
              <a:path w="1784911" h="991369">
                <a:moveTo>
                  <a:pt x="0" y="0"/>
                </a:moveTo>
                <a:lnTo>
                  <a:pt x="1784911" y="0"/>
                </a:lnTo>
                <a:lnTo>
                  <a:pt x="1784911" y="991370"/>
                </a:lnTo>
                <a:lnTo>
                  <a:pt x="0" y="991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62415">
            <a:off x="625323" y="8342704"/>
            <a:ext cx="1391691" cy="1391691"/>
          </a:xfrm>
          <a:custGeom>
            <a:avLst/>
            <a:gdLst/>
            <a:ahLst/>
            <a:cxnLst/>
            <a:rect l="l" t="t" r="r" b="b"/>
            <a:pathLst>
              <a:path w="1391691" h="1391691">
                <a:moveTo>
                  <a:pt x="0" y="0"/>
                </a:moveTo>
                <a:lnTo>
                  <a:pt x="1391691" y="0"/>
                </a:lnTo>
                <a:lnTo>
                  <a:pt x="1391691" y="1391691"/>
                </a:lnTo>
                <a:lnTo>
                  <a:pt x="0" y="1391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61375" y="7550177"/>
            <a:ext cx="3155561" cy="2976745"/>
          </a:xfrm>
          <a:custGeom>
            <a:avLst/>
            <a:gdLst/>
            <a:ahLst/>
            <a:cxnLst/>
            <a:rect l="l" t="t" r="r" b="b"/>
            <a:pathLst>
              <a:path w="3155561" h="2976745">
                <a:moveTo>
                  <a:pt x="0" y="0"/>
                </a:moveTo>
                <a:lnTo>
                  <a:pt x="3155560" y="0"/>
                </a:lnTo>
                <a:lnTo>
                  <a:pt x="3155560" y="2976745"/>
                </a:lnTo>
                <a:lnTo>
                  <a:pt x="0" y="2976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69904">
            <a:off x="-1065763" y="101211"/>
            <a:ext cx="7315200" cy="1978152"/>
          </a:xfrm>
          <a:custGeom>
            <a:avLst/>
            <a:gdLst/>
            <a:ahLst/>
            <a:cxnLst/>
            <a:rect l="l" t="t" r="r" b="b"/>
            <a:pathLst>
              <a:path w="7315200" h="1978152">
                <a:moveTo>
                  <a:pt x="0" y="0"/>
                </a:moveTo>
                <a:lnTo>
                  <a:pt x="7315200" y="0"/>
                </a:lnTo>
                <a:lnTo>
                  <a:pt x="7315200" y="1978152"/>
                </a:lnTo>
                <a:lnTo>
                  <a:pt x="0" y="1978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2585">
            <a:off x="14070209" y="2157963"/>
            <a:ext cx="982332" cy="982332"/>
          </a:xfrm>
          <a:custGeom>
            <a:avLst/>
            <a:gdLst/>
            <a:ahLst/>
            <a:cxnLst/>
            <a:rect l="l" t="t" r="r" b="b"/>
            <a:pathLst>
              <a:path w="982332" h="982332">
                <a:moveTo>
                  <a:pt x="0" y="0"/>
                </a:moveTo>
                <a:lnTo>
                  <a:pt x="982332" y="0"/>
                </a:lnTo>
                <a:lnTo>
                  <a:pt x="982332" y="982332"/>
                </a:lnTo>
                <a:lnTo>
                  <a:pt x="0" y="982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04025" y="534265"/>
            <a:ext cx="5079950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  <a:spcBef>
                <a:spcPct val="0"/>
              </a:spcBef>
            </a:pPr>
            <a:r>
              <a:rPr lang="en-US" sz="9999">
                <a:solidFill>
                  <a:srgbClr val="8C4B2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課程內容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7703" y="3109843"/>
            <a:ext cx="15932594" cy="624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0"/>
              </a:lnSpc>
            </a:pPr>
            <a:r>
              <a:rPr lang="en-US" sz="8709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教材</a:t>
            </a:r>
            <a:r>
              <a:rPr lang="en-US" sz="870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/</a:t>
            </a:r>
            <a:r>
              <a:rPr lang="en-US" sz="8709">
                <a:solidFill>
                  <a:srgbClr val="EBF5E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版本</a:t>
            </a:r>
          </a:p>
          <a:p>
            <a:pPr marL="1880435" lvl="1" indent="-940218" algn="just">
              <a:lnSpc>
                <a:spcPts val="9580"/>
              </a:lnSpc>
              <a:buFont typeface="Arial"/>
              <a:buChar char="•"/>
            </a:pPr>
            <a:r>
              <a:rPr lang="en-US" sz="8709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台北市雙語教材</a:t>
            </a:r>
            <a:r>
              <a:rPr lang="en-US" sz="870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/</a:t>
            </a:r>
            <a:r>
              <a:rPr lang="en-US" sz="8709">
                <a:solidFill>
                  <a:srgbClr val="EBF5E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自編</a:t>
            </a:r>
          </a:p>
          <a:p>
            <a:pPr marL="1880435" lvl="1" indent="-940218" algn="just">
              <a:lnSpc>
                <a:spcPts val="9580"/>
              </a:lnSpc>
              <a:buFont typeface="Arial"/>
              <a:buChar char="•"/>
            </a:pPr>
            <a:r>
              <a:rPr lang="en-US" sz="8709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校定課程(校園生活</a:t>
            </a:r>
            <a:r>
              <a:rPr lang="en-US" sz="870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)/</a:t>
            </a:r>
            <a:r>
              <a:rPr lang="en-US" sz="8709">
                <a:solidFill>
                  <a:srgbClr val="EBF5E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自編</a:t>
            </a:r>
          </a:p>
          <a:p>
            <a:pPr marL="1880435" lvl="1" indent="-940218" algn="just">
              <a:lnSpc>
                <a:spcPts val="9580"/>
              </a:lnSpc>
              <a:buFont typeface="Arial"/>
              <a:buChar char="•"/>
            </a:pPr>
            <a:r>
              <a:rPr lang="en-US" sz="8709">
                <a:solidFill>
                  <a:srgbClr val="FFDE5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生活節慶</a:t>
            </a:r>
            <a:r>
              <a:rPr lang="en-US" sz="870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/自編</a:t>
            </a:r>
          </a:p>
          <a:p>
            <a:pPr marL="1880435" lvl="1" indent="-940218" algn="just">
              <a:lnSpc>
                <a:spcPts val="9580"/>
              </a:lnSpc>
              <a:buFont typeface="Arial"/>
              <a:buChar char="•"/>
            </a:pPr>
            <a:r>
              <a:rPr lang="en-US" sz="8709">
                <a:solidFill>
                  <a:srgbClr val="FF66C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情緒教育</a:t>
            </a:r>
            <a:r>
              <a:rPr lang="en-US" sz="870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/</a:t>
            </a:r>
            <a:r>
              <a:rPr lang="en-US" sz="8709">
                <a:solidFill>
                  <a:srgbClr val="EBF5E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自編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012" y="933450"/>
            <a:ext cx="9240514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  <a:spcBef>
                <a:spcPct val="0"/>
              </a:spcBef>
            </a:pPr>
            <a:r>
              <a:rPr lang="en-US" sz="9999" u="none" strike="noStrike">
                <a:solidFill>
                  <a:srgbClr val="8C4B2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教學方式</a:t>
            </a:r>
          </a:p>
        </p:txBody>
      </p:sp>
      <p:sp>
        <p:nvSpPr>
          <p:cNvPr id="3" name="Freeform 3"/>
          <p:cNvSpPr/>
          <p:nvPr/>
        </p:nvSpPr>
        <p:spPr>
          <a:xfrm>
            <a:off x="13486935" y="8383864"/>
            <a:ext cx="5656646" cy="3419914"/>
          </a:xfrm>
          <a:custGeom>
            <a:avLst/>
            <a:gdLst/>
            <a:ahLst/>
            <a:cxnLst/>
            <a:rect l="l" t="t" r="r" b="b"/>
            <a:pathLst>
              <a:path w="5656646" h="3419914">
                <a:moveTo>
                  <a:pt x="0" y="0"/>
                </a:moveTo>
                <a:lnTo>
                  <a:pt x="5656647" y="0"/>
                </a:lnTo>
                <a:lnTo>
                  <a:pt x="5656647" y="3419914"/>
                </a:lnTo>
                <a:lnTo>
                  <a:pt x="0" y="3419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13526" y="832039"/>
            <a:ext cx="2425704" cy="1466540"/>
          </a:xfrm>
          <a:custGeom>
            <a:avLst/>
            <a:gdLst/>
            <a:ahLst/>
            <a:cxnLst/>
            <a:rect l="l" t="t" r="r" b="b"/>
            <a:pathLst>
              <a:path w="2425704" h="1466540">
                <a:moveTo>
                  <a:pt x="0" y="0"/>
                </a:moveTo>
                <a:lnTo>
                  <a:pt x="2425704" y="0"/>
                </a:lnTo>
                <a:lnTo>
                  <a:pt x="2425704" y="1466540"/>
                </a:lnTo>
                <a:lnTo>
                  <a:pt x="0" y="1466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323681">
            <a:off x="2588221" y="6075651"/>
            <a:ext cx="866082" cy="2076520"/>
          </a:xfrm>
          <a:custGeom>
            <a:avLst/>
            <a:gdLst/>
            <a:ahLst/>
            <a:cxnLst/>
            <a:rect l="l" t="t" r="r" b="b"/>
            <a:pathLst>
              <a:path w="866082" h="2076520">
                <a:moveTo>
                  <a:pt x="0" y="0"/>
                </a:moveTo>
                <a:lnTo>
                  <a:pt x="866082" y="0"/>
                </a:lnTo>
                <a:lnTo>
                  <a:pt x="866082" y="2076520"/>
                </a:lnTo>
                <a:lnTo>
                  <a:pt x="0" y="207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333" y="7867990"/>
            <a:ext cx="3444408" cy="3249225"/>
          </a:xfrm>
          <a:custGeom>
            <a:avLst/>
            <a:gdLst/>
            <a:ahLst/>
            <a:cxnLst/>
            <a:rect l="l" t="t" r="r" b="b"/>
            <a:pathLst>
              <a:path w="3444408" h="3249225">
                <a:moveTo>
                  <a:pt x="0" y="0"/>
                </a:moveTo>
                <a:lnTo>
                  <a:pt x="3444408" y="0"/>
                </a:lnTo>
                <a:lnTo>
                  <a:pt x="3444408" y="3249225"/>
                </a:lnTo>
                <a:lnTo>
                  <a:pt x="0" y="3249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1576">
            <a:off x="16502443" y="847697"/>
            <a:ext cx="1009098" cy="925848"/>
          </a:xfrm>
          <a:custGeom>
            <a:avLst/>
            <a:gdLst/>
            <a:ahLst/>
            <a:cxnLst/>
            <a:rect l="l" t="t" r="r" b="b"/>
            <a:pathLst>
              <a:path w="1009098" h="925848">
                <a:moveTo>
                  <a:pt x="0" y="0"/>
                </a:moveTo>
                <a:lnTo>
                  <a:pt x="1009098" y="0"/>
                </a:lnTo>
                <a:lnTo>
                  <a:pt x="1009098" y="925847"/>
                </a:lnTo>
                <a:lnTo>
                  <a:pt x="0" y="925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51820" flipH="1">
            <a:off x="9208449" y="6024425"/>
            <a:ext cx="840629" cy="1038883"/>
          </a:xfrm>
          <a:custGeom>
            <a:avLst/>
            <a:gdLst/>
            <a:ahLst/>
            <a:cxnLst/>
            <a:rect l="l" t="t" r="r" b="b"/>
            <a:pathLst>
              <a:path w="840629" h="1038883">
                <a:moveTo>
                  <a:pt x="840629" y="0"/>
                </a:moveTo>
                <a:lnTo>
                  <a:pt x="0" y="0"/>
                </a:lnTo>
                <a:lnTo>
                  <a:pt x="0" y="1038883"/>
                </a:lnTo>
                <a:lnTo>
                  <a:pt x="840629" y="1038883"/>
                </a:lnTo>
                <a:lnTo>
                  <a:pt x="84062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3059">
            <a:off x="16410884" y="3693691"/>
            <a:ext cx="733740" cy="906785"/>
          </a:xfrm>
          <a:custGeom>
            <a:avLst/>
            <a:gdLst/>
            <a:ahLst/>
            <a:cxnLst/>
            <a:rect l="l" t="t" r="r" b="b"/>
            <a:pathLst>
              <a:path w="733740" h="906785">
                <a:moveTo>
                  <a:pt x="0" y="0"/>
                </a:moveTo>
                <a:lnTo>
                  <a:pt x="733740" y="0"/>
                </a:lnTo>
                <a:lnTo>
                  <a:pt x="733740" y="906784"/>
                </a:lnTo>
                <a:lnTo>
                  <a:pt x="0" y="906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1673" y="3119833"/>
            <a:ext cx="16647627" cy="751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84020" lvl="1" indent="-842010" algn="l">
              <a:lnSpc>
                <a:spcPts val="8580"/>
              </a:lnSpc>
              <a:buFont typeface="Arial"/>
              <a:buChar char="•"/>
            </a:pPr>
            <a:r>
              <a:rPr lang="en-US" sz="78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課程內容與學生</a:t>
            </a:r>
            <a:r>
              <a:rPr lang="en-US" sz="7800">
                <a:solidFill>
                  <a:srgbClr val="FDA2B1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生活經驗</a:t>
            </a:r>
            <a:r>
              <a:rPr lang="en-US" sz="78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相結合，以</a:t>
            </a:r>
            <a:r>
              <a:rPr lang="en-US" sz="7800">
                <a:solidFill>
                  <a:srgbClr val="FDA2B1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情境式對話</a:t>
            </a:r>
            <a:r>
              <a:rPr lang="en-US" sz="78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為主軸，引導學生在生活中探索、體驗，在未來生活中實踐成果。</a:t>
            </a:r>
          </a:p>
          <a:p>
            <a:pPr marL="1684020" lvl="1" indent="-842010" algn="l">
              <a:lnSpc>
                <a:spcPts val="8580"/>
              </a:lnSpc>
              <a:buFont typeface="Arial"/>
              <a:buChar char="•"/>
            </a:pPr>
            <a:r>
              <a:rPr lang="en-US" sz="78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採取</a:t>
            </a:r>
            <a:r>
              <a:rPr lang="en-US" sz="7800">
                <a:solidFill>
                  <a:srgbClr val="FDA2B1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活動化</a:t>
            </a:r>
            <a:r>
              <a:rPr lang="en-US" sz="78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、</a:t>
            </a:r>
            <a:r>
              <a:rPr lang="en-US" sz="7800">
                <a:solidFill>
                  <a:srgbClr val="FDA2B1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遊戲化</a:t>
            </a:r>
            <a:r>
              <a:rPr lang="en-US" sz="78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教學，適時配合影片或動畫，激發學習興趣。</a:t>
            </a:r>
          </a:p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9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65937" y="2446149"/>
            <a:ext cx="18729546" cy="5792228"/>
            <a:chOff x="0" y="0"/>
            <a:chExt cx="4932885" cy="1525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2885" cy="1525525"/>
            </a:xfrm>
            <a:custGeom>
              <a:avLst/>
              <a:gdLst/>
              <a:ahLst/>
              <a:cxnLst/>
              <a:rect l="l" t="t" r="r" b="b"/>
              <a:pathLst>
                <a:path w="4932885" h="1525525">
                  <a:moveTo>
                    <a:pt x="16534" y="0"/>
                  </a:moveTo>
                  <a:lnTo>
                    <a:pt x="4916350" y="0"/>
                  </a:lnTo>
                  <a:cubicBezTo>
                    <a:pt x="4920736" y="0"/>
                    <a:pt x="4924941" y="1742"/>
                    <a:pt x="4928042" y="4843"/>
                  </a:cubicBezTo>
                  <a:cubicBezTo>
                    <a:pt x="4931142" y="7943"/>
                    <a:pt x="4932885" y="12149"/>
                    <a:pt x="4932885" y="16534"/>
                  </a:cubicBezTo>
                  <a:lnTo>
                    <a:pt x="4932885" y="1508991"/>
                  </a:lnTo>
                  <a:cubicBezTo>
                    <a:pt x="4932885" y="1518123"/>
                    <a:pt x="4925482" y="1525525"/>
                    <a:pt x="4916350" y="1525525"/>
                  </a:cubicBezTo>
                  <a:lnTo>
                    <a:pt x="16534" y="1525525"/>
                  </a:lnTo>
                  <a:cubicBezTo>
                    <a:pt x="7403" y="1525525"/>
                    <a:pt x="0" y="1518123"/>
                    <a:pt x="0" y="1508991"/>
                  </a:cubicBezTo>
                  <a:lnTo>
                    <a:pt x="0" y="16534"/>
                  </a:lnTo>
                  <a:cubicBezTo>
                    <a:pt x="0" y="7403"/>
                    <a:pt x="7403" y="0"/>
                    <a:pt x="16534" y="0"/>
                  </a:cubicBezTo>
                  <a:close/>
                </a:path>
              </a:pathLst>
            </a:custGeom>
            <a:solidFill>
              <a:srgbClr val="FAF7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2885" cy="1563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6750" y="638690"/>
            <a:ext cx="1692309" cy="1704381"/>
          </a:xfrm>
          <a:custGeom>
            <a:avLst/>
            <a:gdLst/>
            <a:ahLst/>
            <a:cxnLst/>
            <a:rect l="l" t="t" r="r" b="b"/>
            <a:pathLst>
              <a:path w="1692309" h="1704381">
                <a:moveTo>
                  <a:pt x="0" y="0"/>
                </a:moveTo>
                <a:lnTo>
                  <a:pt x="1692308" y="0"/>
                </a:lnTo>
                <a:lnTo>
                  <a:pt x="1692308" y="1704382"/>
                </a:lnTo>
                <a:lnTo>
                  <a:pt x="0" y="170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90479" y="6975458"/>
            <a:ext cx="6904345" cy="2525839"/>
          </a:xfrm>
          <a:custGeom>
            <a:avLst/>
            <a:gdLst/>
            <a:ahLst/>
            <a:cxnLst/>
            <a:rect l="l" t="t" r="r" b="b"/>
            <a:pathLst>
              <a:path w="6904345" h="2525839">
                <a:moveTo>
                  <a:pt x="0" y="0"/>
                </a:moveTo>
                <a:lnTo>
                  <a:pt x="6904345" y="0"/>
                </a:lnTo>
                <a:lnTo>
                  <a:pt x="6904345" y="2525839"/>
                </a:lnTo>
                <a:lnTo>
                  <a:pt x="0" y="2525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23060" y="8665933"/>
            <a:ext cx="1176343" cy="1184735"/>
          </a:xfrm>
          <a:custGeom>
            <a:avLst/>
            <a:gdLst/>
            <a:ahLst/>
            <a:cxnLst/>
            <a:rect l="l" t="t" r="r" b="b"/>
            <a:pathLst>
              <a:path w="1176343" h="1184735">
                <a:moveTo>
                  <a:pt x="0" y="0"/>
                </a:moveTo>
                <a:lnTo>
                  <a:pt x="1176343" y="0"/>
                </a:lnTo>
                <a:lnTo>
                  <a:pt x="1176343" y="1184734"/>
                </a:lnTo>
                <a:lnTo>
                  <a:pt x="0" y="1184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49661" y="306146"/>
            <a:ext cx="1176343" cy="1184735"/>
          </a:xfrm>
          <a:custGeom>
            <a:avLst/>
            <a:gdLst/>
            <a:ahLst/>
            <a:cxnLst/>
            <a:rect l="l" t="t" r="r" b="b"/>
            <a:pathLst>
              <a:path w="1176343" h="1184735">
                <a:moveTo>
                  <a:pt x="0" y="0"/>
                </a:moveTo>
                <a:lnTo>
                  <a:pt x="1176342" y="0"/>
                </a:lnTo>
                <a:lnTo>
                  <a:pt x="1176342" y="1184735"/>
                </a:lnTo>
                <a:lnTo>
                  <a:pt x="0" y="1184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68011" y="4574462"/>
            <a:ext cx="3110915" cy="1138077"/>
          </a:xfrm>
          <a:custGeom>
            <a:avLst/>
            <a:gdLst/>
            <a:ahLst/>
            <a:cxnLst/>
            <a:rect l="l" t="t" r="r" b="b"/>
            <a:pathLst>
              <a:path w="3110915" h="1138077">
                <a:moveTo>
                  <a:pt x="0" y="0"/>
                </a:moveTo>
                <a:lnTo>
                  <a:pt x="3110915" y="0"/>
                </a:lnTo>
                <a:lnTo>
                  <a:pt x="3110915" y="1138076"/>
                </a:lnTo>
                <a:lnTo>
                  <a:pt x="0" y="1138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90444">
            <a:off x="14918" y="7568443"/>
            <a:ext cx="3605028" cy="3379714"/>
          </a:xfrm>
          <a:custGeom>
            <a:avLst/>
            <a:gdLst/>
            <a:ahLst/>
            <a:cxnLst/>
            <a:rect l="l" t="t" r="r" b="b"/>
            <a:pathLst>
              <a:path w="3605028" h="3379714">
                <a:moveTo>
                  <a:pt x="0" y="0"/>
                </a:moveTo>
                <a:lnTo>
                  <a:pt x="3605028" y="0"/>
                </a:lnTo>
                <a:lnTo>
                  <a:pt x="3605028" y="3379714"/>
                </a:lnTo>
                <a:lnTo>
                  <a:pt x="0" y="337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604025" y="534265"/>
            <a:ext cx="5079950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  <a:spcBef>
                <a:spcPct val="0"/>
              </a:spcBef>
            </a:pPr>
            <a:r>
              <a:rPr lang="en-US" sz="9999">
                <a:solidFill>
                  <a:srgbClr val="8C4B2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評量方式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9888" y="2585860"/>
            <a:ext cx="14488269" cy="495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03"/>
              </a:lnSpc>
            </a:pPr>
            <a:r>
              <a:rPr lang="en-US" sz="9730">
                <a:solidFill>
                  <a:srgbClr val="FEC556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課堂表現70% </a:t>
            </a:r>
          </a:p>
          <a:p>
            <a:pPr algn="l">
              <a:lnSpc>
                <a:spcPts val="8027"/>
              </a:lnSpc>
            </a:pPr>
            <a:r>
              <a:rPr lang="en-US" sz="7297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(參與程度、發表與分享、學習態度)</a:t>
            </a:r>
          </a:p>
          <a:p>
            <a:pPr algn="l">
              <a:lnSpc>
                <a:spcPts val="10703"/>
              </a:lnSpc>
            </a:pPr>
            <a:r>
              <a:rPr lang="en-US" sz="9730">
                <a:solidFill>
                  <a:srgbClr val="FEC556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學習成果30%</a:t>
            </a:r>
          </a:p>
          <a:p>
            <a:pPr algn="l">
              <a:lnSpc>
                <a:spcPts val="8027"/>
              </a:lnSpc>
              <a:spcBef>
                <a:spcPct val="0"/>
              </a:spcBef>
            </a:pPr>
            <a:r>
              <a:rPr lang="en-US" sz="7297">
                <a:solidFill>
                  <a:srgbClr val="73737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(美勞實作、學習單)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6274" y="-604375"/>
            <a:ext cx="11495750" cy="11495750"/>
          </a:xfrm>
          <a:custGeom>
            <a:avLst/>
            <a:gdLst/>
            <a:ahLst/>
            <a:cxnLst/>
            <a:rect l="l" t="t" r="r" b="b"/>
            <a:pathLst>
              <a:path w="11495750" h="11495750">
                <a:moveTo>
                  <a:pt x="0" y="0"/>
                </a:moveTo>
                <a:lnTo>
                  <a:pt x="11495750" y="0"/>
                </a:lnTo>
                <a:lnTo>
                  <a:pt x="11495750" y="11495750"/>
                </a:lnTo>
                <a:lnTo>
                  <a:pt x="0" y="1149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88448">
            <a:off x="2618854" y="1970025"/>
            <a:ext cx="934841" cy="1155313"/>
          </a:xfrm>
          <a:custGeom>
            <a:avLst/>
            <a:gdLst/>
            <a:ahLst/>
            <a:cxnLst/>
            <a:rect l="l" t="t" r="r" b="b"/>
            <a:pathLst>
              <a:path w="934841" h="1155313">
                <a:moveTo>
                  <a:pt x="0" y="0"/>
                </a:moveTo>
                <a:lnTo>
                  <a:pt x="934841" y="0"/>
                </a:lnTo>
                <a:lnTo>
                  <a:pt x="934841" y="1155314"/>
                </a:lnTo>
                <a:lnTo>
                  <a:pt x="0" y="1155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41576">
            <a:off x="15229117" y="7559635"/>
            <a:ext cx="1606959" cy="1474385"/>
          </a:xfrm>
          <a:custGeom>
            <a:avLst/>
            <a:gdLst/>
            <a:ahLst/>
            <a:cxnLst/>
            <a:rect l="l" t="t" r="r" b="b"/>
            <a:pathLst>
              <a:path w="1606959" h="1474385">
                <a:moveTo>
                  <a:pt x="0" y="0"/>
                </a:moveTo>
                <a:lnTo>
                  <a:pt x="1606959" y="0"/>
                </a:lnTo>
                <a:lnTo>
                  <a:pt x="1606959" y="1474385"/>
                </a:lnTo>
                <a:lnTo>
                  <a:pt x="0" y="1474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78393" y="2682023"/>
            <a:ext cx="3131214" cy="1016340"/>
          </a:xfrm>
          <a:custGeom>
            <a:avLst/>
            <a:gdLst/>
            <a:ahLst/>
            <a:cxnLst/>
            <a:rect l="l" t="t" r="r" b="b"/>
            <a:pathLst>
              <a:path w="3131214" h="1016340">
                <a:moveTo>
                  <a:pt x="0" y="0"/>
                </a:moveTo>
                <a:lnTo>
                  <a:pt x="3131214" y="0"/>
                </a:lnTo>
                <a:lnTo>
                  <a:pt x="3131214" y="1016340"/>
                </a:lnTo>
                <a:lnTo>
                  <a:pt x="0" y="101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96528">
            <a:off x="1799026" y="7456558"/>
            <a:ext cx="803480" cy="737193"/>
          </a:xfrm>
          <a:custGeom>
            <a:avLst/>
            <a:gdLst/>
            <a:ahLst/>
            <a:cxnLst/>
            <a:rect l="l" t="t" r="r" b="b"/>
            <a:pathLst>
              <a:path w="803480" h="737193">
                <a:moveTo>
                  <a:pt x="0" y="0"/>
                </a:moveTo>
                <a:lnTo>
                  <a:pt x="803479" y="0"/>
                </a:lnTo>
                <a:lnTo>
                  <a:pt x="803479" y="737192"/>
                </a:lnTo>
                <a:lnTo>
                  <a:pt x="0" y="737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64444" y="1544767"/>
            <a:ext cx="1509078" cy="1509078"/>
          </a:xfrm>
          <a:custGeom>
            <a:avLst/>
            <a:gdLst/>
            <a:ahLst/>
            <a:cxnLst/>
            <a:rect l="l" t="t" r="r" b="b"/>
            <a:pathLst>
              <a:path w="1509078" h="1509078">
                <a:moveTo>
                  <a:pt x="0" y="0"/>
                </a:moveTo>
                <a:lnTo>
                  <a:pt x="1509078" y="0"/>
                </a:lnTo>
                <a:lnTo>
                  <a:pt x="1509078" y="1509077"/>
                </a:lnTo>
                <a:lnTo>
                  <a:pt x="0" y="1509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693445"/>
            <a:ext cx="16230600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  <a:spcBef>
                <a:spcPct val="0"/>
              </a:spcBef>
            </a:pPr>
            <a:r>
              <a:rPr lang="en-US" sz="9999">
                <a:solidFill>
                  <a:srgbClr val="B8C9AA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</Words>
  <Application>Microsoft Office PowerPoint</Application>
  <PresentationFormat>自訂</PresentationFormat>
  <Paragraphs>27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王漢宗顏楷體</vt:lpstr>
      <vt:lpstr>王漢宗勘流亭</vt:lpstr>
      <vt:lpstr>Calibri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台北市中山區大佳國小 113學年度下學期學校日</dc:title>
  <dc:creator>李佩玟</dc:creator>
  <cp:lastModifiedBy>cally</cp:lastModifiedBy>
  <cp:revision>3</cp:revision>
  <dcterms:created xsi:type="dcterms:W3CDTF">2006-08-16T00:00:00Z</dcterms:created>
  <dcterms:modified xsi:type="dcterms:W3CDTF">2025-02-20T04:02:41Z</dcterms:modified>
  <dc:identifier>DAGfble4nwI</dc:identifier>
</cp:coreProperties>
</file>