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8288000" cy="10287000"/>
  <p:notesSz cx="6858000" cy="91440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王漢宗顏楷體" panose="02020500000000000000" charset="-120"/>
      <p:regular r:id="rId12"/>
    </p:embeddedFont>
    <p:embeddedFont>
      <p:font typeface="Holiday" panose="02020500000000000000" charset="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81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5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24" Type="http://schemas.openxmlformats.org/officeDocument/2006/relationships/image" Target="../media/image12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5.png"/><Relationship Id="rId19" Type="http://schemas.openxmlformats.org/officeDocument/2006/relationships/image" Target="../media/image18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Relationship Id="rId22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3" Type="http://schemas.openxmlformats.org/officeDocument/2006/relationships/image" Target="../media/image2.svg"/><Relationship Id="rId21" Type="http://schemas.openxmlformats.org/officeDocument/2006/relationships/image" Target="../media/image26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0.svg"/><Relationship Id="rId10" Type="http://schemas.openxmlformats.org/officeDocument/2006/relationships/image" Target="../media/image5.png"/><Relationship Id="rId19" Type="http://schemas.openxmlformats.org/officeDocument/2006/relationships/image" Target="../media/image18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Relationship Id="rId22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26" Type="http://schemas.openxmlformats.org/officeDocument/2006/relationships/image" Target="../media/image16.jpeg"/><Relationship Id="rId3" Type="http://schemas.openxmlformats.org/officeDocument/2006/relationships/image" Target="../media/image2.svg"/><Relationship Id="rId21" Type="http://schemas.openxmlformats.org/officeDocument/2006/relationships/image" Target="../media/image26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5" Type="http://schemas.openxmlformats.org/officeDocument/2006/relationships/image" Target="../media/image15.jpe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24" Type="http://schemas.openxmlformats.org/officeDocument/2006/relationships/image" Target="../media/image14.jpe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0.svg"/><Relationship Id="rId10" Type="http://schemas.openxmlformats.org/officeDocument/2006/relationships/image" Target="../media/image5.png"/><Relationship Id="rId19" Type="http://schemas.openxmlformats.org/officeDocument/2006/relationships/image" Target="../media/image18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Relationship Id="rId22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3" Type="http://schemas.openxmlformats.org/officeDocument/2006/relationships/image" Target="../media/image2.svg"/><Relationship Id="rId21" Type="http://schemas.openxmlformats.org/officeDocument/2006/relationships/image" Target="../media/image26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0.svg"/><Relationship Id="rId10" Type="http://schemas.openxmlformats.org/officeDocument/2006/relationships/image" Target="../media/image5.png"/><Relationship Id="rId19" Type="http://schemas.openxmlformats.org/officeDocument/2006/relationships/image" Target="../media/image18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Relationship Id="rId2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3" Type="http://schemas.openxmlformats.org/officeDocument/2006/relationships/image" Target="../media/image2.svg"/><Relationship Id="rId21" Type="http://schemas.openxmlformats.org/officeDocument/2006/relationships/image" Target="../media/image26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0.svg"/><Relationship Id="rId10" Type="http://schemas.openxmlformats.org/officeDocument/2006/relationships/image" Target="../media/image5.png"/><Relationship Id="rId19" Type="http://schemas.openxmlformats.org/officeDocument/2006/relationships/image" Target="../media/image18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Relationship Id="rId2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24" Type="http://schemas.openxmlformats.org/officeDocument/2006/relationships/image" Target="../media/image12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5.png"/><Relationship Id="rId19" Type="http://schemas.openxmlformats.org/officeDocument/2006/relationships/image" Target="../media/image18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Relationship Id="rId2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D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061824">
            <a:off x="-2687559" y="-2838200"/>
            <a:ext cx="7733799" cy="7733799"/>
          </a:xfrm>
          <a:custGeom>
            <a:avLst/>
            <a:gdLst/>
            <a:ahLst/>
            <a:cxnLst/>
            <a:rect l="l" t="t" r="r" b="b"/>
            <a:pathLst>
              <a:path w="7733799" h="7733799">
                <a:moveTo>
                  <a:pt x="0" y="0"/>
                </a:moveTo>
                <a:lnTo>
                  <a:pt x="7733800" y="0"/>
                </a:lnTo>
                <a:lnTo>
                  <a:pt x="7733800" y="7733800"/>
                </a:lnTo>
                <a:lnTo>
                  <a:pt x="0" y="7733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934253">
            <a:off x="13194112" y="-1852074"/>
            <a:ext cx="7372480" cy="7372480"/>
          </a:xfrm>
          <a:custGeom>
            <a:avLst/>
            <a:gdLst/>
            <a:ahLst/>
            <a:cxnLst/>
            <a:rect l="l" t="t" r="r" b="b"/>
            <a:pathLst>
              <a:path w="7372480" h="7372480">
                <a:moveTo>
                  <a:pt x="0" y="0"/>
                </a:moveTo>
                <a:lnTo>
                  <a:pt x="7372480" y="0"/>
                </a:lnTo>
                <a:lnTo>
                  <a:pt x="7372480" y="7372480"/>
                </a:lnTo>
                <a:lnTo>
                  <a:pt x="0" y="73724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11797750" y="7490781"/>
            <a:ext cx="9490683" cy="7675590"/>
          </a:xfrm>
          <a:custGeom>
            <a:avLst/>
            <a:gdLst/>
            <a:ahLst/>
            <a:cxnLst/>
            <a:rect l="l" t="t" r="r" b="b"/>
            <a:pathLst>
              <a:path w="9490683" h="7675590">
                <a:moveTo>
                  <a:pt x="0" y="0"/>
                </a:moveTo>
                <a:lnTo>
                  <a:pt x="9490684" y="0"/>
                </a:lnTo>
                <a:lnTo>
                  <a:pt x="9490684" y="7675590"/>
                </a:lnTo>
                <a:lnTo>
                  <a:pt x="0" y="76755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-1305071" y="5808466"/>
            <a:ext cx="6335133" cy="6319295"/>
          </a:xfrm>
          <a:custGeom>
            <a:avLst/>
            <a:gdLst/>
            <a:ahLst/>
            <a:cxnLst/>
            <a:rect l="l" t="t" r="r" b="b"/>
            <a:pathLst>
              <a:path w="6335133" h="6319295">
                <a:moveTo>
                  <a:pt x="0" y="0"/>
                </a:moveTo>
                <a:lnTo>
                  <a:pt x="6335133" y="0"/>
                </a:lnTo>
                <a:lnTo>
                  <a:pt x="6335133" y="6319295"/>
                </a:lnTo>
                <a:lnTo>
                  <a:pt x="0" y="63192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19721">
            <a:off x="-1128960" y="-2801042"/>
            <a:ext cx="7012177" cy="7012177"/>
          </a:xfrm>
          <a:custGeom>
            <a:avLst/>
            <a:gdLst/>
            <a:ahLst/>
            <a:cxnLst/>
            <a:rect l="l" t="t" r="r" b="b"/>
            <a:pathLst>
              <a:path w="7012177" h="7012177">
                <a:moveTo>
                  <a:pt x="0" y="0"/>
                </a:moveTo>
                <a:lnTo>
                  <a:pt x="7012177" y="0"/>
                </a:lnTo>
                <a:lnTo>
                  <a:pt x="7012177" y="7012177"/>
                </a:lnTo>
                <a:lnTo>
                  <a:pt x="0" y="70121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4576917" y="6597386"/>
            <a:ext cx="10580085" cy="10580085"/>
          </a:xfrm>
          <a:custGeom>
            <a:avLst/>
            <a:gdLst/>
            <a:ahLst/>
            <a:cxnLst/>
            <a:rect l="l" t="t" r="r" b="b"/>
            <a:pathLst>
              <a:path w="10580085" h="10580085">
                <a:moveTo>
                  <a:pt x="0" y="0"/>
                </a:moveTo>
                <a:lnTo>
                  <a:pt x="10580085" y="0"/>
                </a:lnTo>
                <a:lnTo>
                  <a:pt x="10580085" y="10580085"/>
                </a:lnTo>
                <a:lnTo>
                  <a:pt x="0" y="105800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400000">
            <a:off x="-623918" y="7910435"/>
            <a:ext cx="3589083" cy="3589083"/>
          </a:xfrm>
          <a:custGeom>
            <a:avLst/>
            <a:gdLst/>
            <a:ahLst/>
            <a:cxnLst/>
            <a:rect l="l" t="t" r="r" b="b"/>
            <a:pathLst>
              <a:path w="3589083" h="3589083">
                <a:moveTo>
                  <a:pt x="0" y="0"/>
                </a:moveTo>
                <a:lnTo>
                  <a:pt x="3589083" y="0"/>
                </a:lnTo>
                <a:lnTo>
                  <a:pt x="3589083" y="3589083"/>
                </a:lnTo>
                <a:lnTo>
                  <a:pt x="0" y="358908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019583" y="1675162"/>
            <a:ext cx="3047019" cy="3047019"/>
          </a:xfrm>
          <a:custGeom>
            <a:avLst/>
            <a:gdLst/>
            <a:ahLst/>
            <a:cxnLst/>
            <a:rect l="l" t="t" r="r" b="b"/>
            <a:pathLst>
              <a:path w="3047019" h="3047019">
                <a:moveTo>
                  <a:pt x="0" y="0"/>
                </a:moveTo>
                <a:lnTo>
                  <a:pt x="3047018" y="0"/>
                </a:lnTo>
                <a:lnTo>
                  <a:pt x="3047018" y="3047019"/>
                </a:lnTo>
                <a:lnTo>
                  <a:pt x="0" y="304701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960503" y="5800547"/>
            <a:ext cx="6199377" cy="6199377"/>
          </a:xfrm>
          <a:custGeom>
            <a:avLst/>
            <a:gdLst/>
            <a:ahLst/>
            <a:cxnLst/>
            <a:rect l="l" t="t" r="r" b="b"/>
            <a:pathLst>
              <a:path w="6199377" h="6199377">
                <a:moveTo>
                  <a:pt x="0" y="0"/>
                </a:moveTo>
                <a:lnTo>
                  <a:pt x="6199377" y="0"/>
                </a:lnTo>
                <a:lnTo>
                  <a:pt x="6199377" y="6199377"/>
                </a:lnTo>
                <a:lnTo>
                  <a:pt x="0" y="619937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495416" y="-245180"/>
            <a:ext cx="1336816" cy="1536570"/>
          </a:xfrm>
          <a:custGeom>
            <a:avLst/>
            <a:gdLst/>
            <a:ahLst/>
            <a:cxnLst/>
            <a:rect l="l" t="t" r="r" b="b"/>
            <a:pathLst>
              <a:path w="1336816" h="1536570">
                <a:moveTo>
                  <a:pt x="0" y="0"/>
                </a:moveTo>
                <a:lnTo>
                  <a:pt x="1336816" y="0"/>
                </a:lnTo>
                <a:lnTo>
                  <a:pt x="1336816" y="1536570"/>
                </a:lnTo>
                <a:lnTo>
                  <a:pt x="0" y="153657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163824" y="8558790"/>
            <a:ext cx="1433056" cy="1399021"/>
          </a:xfrm>
          <a:custGeom>
            <a:avLst/>
            <a:gdLst/>
            <a:ahLst/>
            <a:cxnLst/>
            <a:rect l="l" t="t" r="r" b="b"/>
            <a:pathLst>
              <a:path w="1433056" h="1399021">
                <a:moveTo>
                  <a:pt x="0" y="0"/>
                </a:moveTo>
                <a:lnTo>
                  <a:pt x="1433056" y="0"/>
                </a:lnTo>
                <a:lnTo>
                  <a:pt x="1433056" y="1399020"/>
                </a:lnTo>
                <a:lnTo>
                  <a:pt x="0" y="139902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251510">
            <a:off x="290533" y="35915"/>
            <a:ext cx="1945184" cy="1989958"/>
          </a:xfrm>
          <a:custGeom>
            <a:avLst/>
            <a:gdLst/>
            <a:ahLst/>
            <a:cxnLst/>
            <a:rect l="l" t="t" r="r" b="b"/>
            <a:pathLst>
              <a:path w="1945184" h="1989958">
                <a:moveTo>
                  <a:pt x="0" y="0"/>
                </a:moveTo>
                <a:lnTo>
                  <a:pt x="1945184" y="0"/>
                </a:lnTo>
                <a:lnTo>
                  <a:pt x="1945184" y="1989958"/>
                </a:lnTo>
                <a:lnTo>
                  <a:pt x="0" y="198995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114149" y="733425"/>
            <a:ext cx="12050177" cy="2771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1"/>
              </a:lnSpc>
              <a:spcBef>
                <a:spcPct val="0"/>
              </a:spcBef>
            </a:pPr>
            <a:r>
              <a:rPr lang="en-US" sz="7500">
                <a:solidFill>
                  <a:srgbClr val="483429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台北市中山區大佳國小</a:t>
            </a:r>
          </a:p>
          <a:p>
            <a:pPr algn="ctr">
              <a:lnSpc>
                <a:spcPts val="10501"/>
              </a:lnSpc>
              <a:spcBef>
                <a:spcPct val="0"/>
              </a:spcBef>
            </a:pPr>
            <a:r>
              <a:rPr lang="en-US" sz="7500">
                <a:solidFill>
                  <a:srgbClr val="483429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113學年度下學期學校日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139238" y="4285444"/>
            <a:ext cx="9525" cy="1287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8"/>
              </a:lnSpc>
              <a:spcBef>
                <a:spcPct val="0"/>
              </a:spcBef>
            </a:pPr>
            <a:endParaRPr/>
          </a:p>
        </p:txBody>
      </p:sp>
      <p:sp>
        <p:nvSpPr>
          <p:cNvPr id="16" name="TextBox 16"/>
          <p:cNvSpPr txBox="1"/>
          <p:nvPr/>
        </p:nvSpPr>
        <p:spPr>
          <a:xfrm>
            <a:off x="3393165" y="4223822"/>
            <a:ext cx="14894835" cy="353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00"/>
              </a:lnSpc>
            </a:pPr>
            <a:r>
              <a:rPr lang="en-US" sz="8000">
                <a:solidFill>
                  <a:srgbClr val="AAA095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科任教師: 李佩玟</a:t>
            </a:r>
          </a:p>
          <a:p>
            <a:pPr algn="l">
              <a:lnSpc>
                <a:spcPts val="8800"/>
              </a:lnSpc>
            </a:pPr>
            <a:r>
              <a:rPr lang="en-US" sz="8000">
                <a:solidFill>
                  <a:srgbClr val="AAA095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協同教師: Wendy(三甲)</a:t>
            </a:r>
          </a:p>
          <a:p>
            <a:pPr algn="l">
              <a:lnSpc>
                <a:spcPts val="8800"/>
              </a:lnSpc>
              <a:spcBef>
                <a:spcPct val="0"/>
              </a:spcBef>
            </a:pPr>
            <a:r>
              <a:rPr lang="en-US" sz="8000">
                <a:solidFill>
                  <a:srgbClr val="AAA095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授課科目: 三年級雙語藝術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D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061824">
            <a:off x="-2052326" y="-2171919"/>
            <a:ext cx="4914050" cy="4914050"/>
          </a:xfrm>
          <a:custGeom>
            <a:avLst/>
            <a:gdLst/>
            <a:ahLst/>
            <a:cxnLst/>
            <a:rect l="l" t="t" r="r" b="b"/>
            <a:pathLst>
              <a:path w="4914050" h="4914050">
                <a:moveTo>
                  <a:pt x="0" y="0"/>
                </a:moveTo>
                <a:lnTo>
                  <a:pt x="4914050" y="0"/>
                </a:lnTo>
                <a:lnTo>
                  <a:pt x="4914050" y="4914050"/>
                </a:lnTo>
                <a:lnTo>
                  <a:pt x="0" y="49140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934253">
            <a:off x="15514321" y="-1370179"/>
            <a:ext cx="4182228" cy="4182228"/>
          </a:xfrm>
          <a:custGeom>
            <a:avLst/>
            <a:gdLst/>
            <a:ahLst/>
            <a:cxnLst/>
            <a:rect l="l" t="t" r="r" b="b"/>
            <a:pathLst>
              <a:path w="4182228" h="4182228">
                <a:moveTo>
                  <a:pt x="0" y="0"/>
                </a:moveTo>
                <a:lnTo>
                  <a:pt x="4182228" y="0"/>
                </a:lnTo>
                <a:lnTo>
                  <a:pt x="4182228" y="4182228"/>
                </a:lnTo>
                <a:lnTo>
                  <a:pt x="0" y="41822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13413634" y="8218869"/>
            <a:ext cx="7140728" cy="5775064"/>
          </a:xfrm>
          <a:custGeom>
            <a:avLst/>
            <a:gdLst/>
            <a:ahLst/>
            <a:cxnLst/>
            <a:rect l="l" t="t" r="r" b="b"/>
            <a:pathLst>
              <a:path w="7140728" h="5775064">
                <a:moveTo>
                  <a:pt x="0" y="0"/>
                </a:moveTo>
                <a:lnTo>
                  <a:pt x="7140728" y="0"/>
                </a:lnTo>
                <a:lnTo>
                  <a:pt x="7140728" y="5775063"/>
                </a:lnTo>
                <a:lnTo>
                  <a:pt x="0" y="57750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-788691" y="7578407"/>
            <a:ext cx="4301719" cy="4290965"/>
          </a:xfrm>
          <a:custGeom>
            <a:avLst/>
            <a:gdLst/>
            <a:ahLst/>
            <a:cxnLst/>
            <a:rect l="l" t="t" r="r" b="b"/>
            <a:pathLst>
              <a:path w="4301719" h="4290965">
                <a:moveTo>
                  <a:pt x="0" y="0"/>
                </a:moveTo>
                <a:lnTo>
                  <a:pt x="4301719" y="0"/>
                </a:lnTo>
                <a:lnTo>
                  <a:pt x="4301719" y="4290965"/>
                </a:lnTo>
                <a:lnTo>
                  <a:pt x="0" y="42909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19721">
            <a:off x="-1068197" y="-2142318"/>
            <a:ext cx="4805746" cy="4805746"/>
          </a:xfrm>
          <a:custGeom>
            <a:avLst/>
            <a:gdLst/>
            <a:ahLst/>
            <a:cxnLst/>
            <a:rect l="l" t="t" r="r" b="b"/>
            <a:pathLst>
              <a:path w="4805746" h="4805746">
                <a:moveTo>
                  <a:pt x="0" y="0"/>
                </a:moveTo>
                <a:lnTo>
                  <a:pt x="4805746" y="0"/>
                </a:lnTo>
                <a:lnTo>
                  <a:pt x="4805746" y="4805745"/>
                </a:lnTo>
                <a:lnTo>
                  <a:pt x="0" y="48057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593312" y="7872599"/>
            <a:ext cx="7558183" cy="7558183"/>
          </a:xfrm>
          <a:custGeom>
            <a:avLst/>
            <a:gdLst/>
            <a:ahLst/>
            <a:cxnLst/>
            <a:rect l="l" t="t" r="r" b="b"/>
            <a:pathLst>
              <a:path w="7558183" h="7558183">
                <a:moveTo>
                  <a:pt x="0" y="0"/>
                </a:moveTo>
                <a:lnTo>
                  <a:pt x="7558183" y="0"/>
                </a:lnTo>
                <a:lnTo>
                  <a:pt x="7558183" y="7558183"/>
                </a:lnTo>
                <a:lnTo>
                  <a:pt x="0" y="755818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400000">
            <a:off x="-326171" y="9005698"/>
            <a:ext cx="2437080" cy="2437080"/>
          </a:xfrm>
          <a:custGeom>
            <a:avLst/>
            <a:gdLst/>
            <a:ahLst/>
            <a:cxnLst/>
            <a:rect l="l" t="t" r="r" b="b"/>
            <a:pathLst>
              <a:path w="2437080" h="2437080">
                <a:moveTo>
                  <a:pt x="0" y="0"/>
                </a:moveTo>
                <a:lnTo>
                  <a:pt x="2437081" y="0"/>
                </a:lnTo>
                <a:lnTo>
                  <a:pt x="2437081" y="2437080"/>
                </a:lnTo>
                <a:lnTo>
                  <a:pt x="0" y="24370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229375" y="908407"/>
            <a:ext cx="1728499" cy="1728499"/>
          </a:xfrm>
          <a:custGeom>
            <a:avLst/>
            <a:gdLst/>
            <a:ahLst/>
            <a:cxnLst/>
            <a:rect l="l" t="t" r="r" b="b"/>
            <a:pathLst>
              <a:path w="1728499" h="1728499">
                <a:moveTo>
                  <a:pt x="0" y="0"/>
                </a:moveTo>
                <a:lnTo>
                  <a:pt x="1728499" y="0"/>
                </a:lnTo>
                <a:lnTo>
                  <a:pt x="1728499" y="1728500"/>
                </a:lnTo>
                <a:lnTo>
                  <a:pt x="0" y="17285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607545" y="6452790"/>
            <a:ext cx="5189064" cy="5189064"/>
          </a:xfrm>
          <a:custGeom>
            <a:avLst/>
            <a:gdLst/>
            <a:ahLst/>
            <a:cxnLst/>
            <a:rect l="l" t="t" r="r" b="b"/>
            <a:pathLst>
              <a:path w="5189064" h="5189064">
                <a:moveTo>
                  <a:pt x="0" y="0"/>
                </a:moveTo>
                <a:lnTo>
                  <a:pt x="5189065" y="0"/>
                </a:lnTo>
                <a:lnTo>
                  <a:pt x="5189065" y="5189064"/>
                </a:lnTo>
                <a:lnTo>
                  <a:pt x="0" y="518906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848754" y="8804898"/>
            <a:ext cx="1201448" cy="1201448"/>
          </a:xfrm>
          <a:custGeom>
            <a:avLst/>
            <a:gdLst/>
            <a:ahLst/>
            <a:cxnLst/>
            <a:rect l="l" t="t" r="r" b="b"/>
            <a:pathLst>
              <a:path w="1201448" h="1201448">
                <a:moveTo>
                  <a:pt x="0" y="0"/>
                </a:moveTo>
                <a:lnTo>
                  <a:pt x="1201448" y="0"/>
                </a:lnTo>
                <a:lnTo>
                  <a:pt x="1201448" y="1201449"/>
                </a:lnTo>
                <a:lnTo>
                  <a:pt x="0" y="120144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604826" y="-150723"/>
            <a:ext cx="758343" cy="871659"/>
          </a:xfrm>
          <a:custGeom>
            <a:avLst/>
            <a:gdLst/>
            <a:ahLst/>
            <a:cxnLst/>
            <a:rect l="l" t="t" r="r" b="b"/>
            <a:pathLst>
              <a:path w="758343" h="871659">
                <a:moveTo>
                  <a:pt x="0" y="0"/>
                </a:moveTo>
                <a:lnTo>
                  <a:pt x="758343" y="0"/>
                </a:lnTo>
                <a:lnTo>
                  <a:pt x="758343" y="871658"/>
                </a:lnTo>
                <a:lnTo>
                  <a:pt x="0" y="87165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5126979" y="806660"/>
            <a:ext cx="8034041" cy="1435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9999">
                <a:solidFill>
                  <a:srgbClr val="483429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教學目標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827568" y="2751821"/>
            <a:ext cx="16728619" cy="6174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013"/>
              </a:lnSpc>
            </a:pPr>
            <a:r>
              <a:rPr lang="en-US" sz="5625">
                <a:solidFill>
                  <a:srgbClr val="51586F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•以學科為主，將英文融入於課堂中。</a:t>
            </a:r>
          </a:p>
          <a:p>
            <a:pPr algn="just">
              <a:lnSpc>
                <a:spcPts val="10013"/>
              </a:lnSpc>
            </a:pPr>
            <a:r>
              <a:rPr lang="en-US" sz="5625">
                <a:solidFill>
                  <a:srgbClr val="51586F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•探索視覺元素，表達自我感受，並融入於創作中。</a:t>
            </a:r>
          </a:p>
          <a:p>
            <a:pPr algn="just">
              <a:lnSpc>
                <a:spcPts val="10013"/>
              </a:lnSpc>
            </a:pPr>
            <a:r>
              <a:rPr lang="en-US" sz="5625">
                <a:solidFill>
                  <a:srgbClr val="51586F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•培養創意與想像，並將其創意展現於創作歷程中。</a:t>
            </a:r>
          </a:p>
          <a:p>
            <a:pPr algn="just">
              <a:lnSpc>
                <a:spcPts val="10013"/>
              </a:lnSpc>
            </a:pPr>
            <a:r>
              <a:rPr lang="en-US" sz="5625">
                <a:solidFill>
                  <a:srgbClr val="51586F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•培養生活美感，養成創作習慣。</a:t>
            </a:r>
          </a:p>
          <a:p>
            <a:pPr marL="0" lvl="1" indent="0" algn="ctr">
              <a:lnSpc>
                <a:spcPts val="8292"/>
              </a:lnSpc>
              <a:spcBef>
                <a:spcPct val="0"/>
              </a:spcBef>
            </a:pPr>
            <a:endParaRPr lang="en-US" sz="5625">
              <a:solidFill>
                <a:srgbClr val="51586F"/>
              </a:solidFill>
              <a:latin typeface="王漢宗顏楷體"/>
              <a:ea typeface="王漢宗顏楷體"/>
              <a:cs typeface="王漢宗顏楷體"/>
              <a:sym typeface="王漢宗顏楷體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D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061824">
            <a:off x="-2052326" y="-2171919"/>
            <a:ext cx="4914050" cy="4914050"/>
          </a:xfrm>
          <a:custGeom>
            <a:avLst/>
            <a:gdLst/>
            <a:ahLst/>
            <a:cxnLst/>
            <a:rect l="l" t="t" r="r" b="b"/>
            <a:pathLst>
              <a:path w="4914050" h="4914050">
                <a:moveTo>
                  <a:pt x="0" y="0"/>
                </a:moveTo>
                <a:lnTo>
                  <a:pt x="4914050" y="0"/>
                </a:lnTo>
                <a:lnTo>
                  <a:pt x="4914050" y="4914050"/>
                </a:lnTo>
                <a:lnTo>
                  <a:pt x="0" y="49140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934253">
            <a:off x="15514321" y="-1370179"/>
            <a:ext cx="4182228" cy="4182228"/>
          </a:xfrm>
          <a:custGeom>
            <a:avLst/>
            <a:gdLst/>
            <a:ahLst/>
            <a:cxnLst/>
            <a:rect l="l" t="t" r="r" b="b"/>
            <a:pathLst>
              <a:path w="4182228" h="4182228">
                <a:moveTo>
                  <a:pt x="0" y="0"/>
                </a:moveTo>
                <a:lnTo>
                  <a:pt x="4182228" y="0"/>
                </a:lnTo>
                <a:lnTo>
                  <a:pt x="4182228" y="4182228"/>
                </a:lnTo>
                <a:lnTo>
                  <a:pt x="0" y="41822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13413634" y="8218869"/>
            <a:ext cx="7140728" cy="5775064"/>
          </a:xfrm>
          <a:custGeom>
            <a:avLst/>
            <a:gdLst/>
            <a:ahLst/>
            <a:cxnLst/>
            <a:rect l="l" t="t" r="r" b="b"/>
            <a:pathLst>
              <a:path w="7140728" h="5775064">
                <a:moveTo>
                  <a:pt x="0" y="0"/>
                </a:moveTo>
                <a:lnTo>
                  <a:pt x="7140728" y="0"/>
                </a:lnTo>
                <a:lnTo>
                  <a:pt x="7140728" y="5775063"/>
                </a:lnTo>
                <a:lnTo>
                  <a:pt x="0" y="57750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-788691" y="7578407"/>
            <a:ext cx="4301719" cy="4290965"/>
          </a:xfrm>
          <a:custGeom>
            <a:avLst/>
            <a:gdLst/>
            <a:ahLst/>
            <a:cxnLst/>
            <a:rect l="l" t="t" r="r" b="b"/>
            <a:pathLst>
              <a:path w="4301719" h="4290965">
                <a:moveTo>
                  <a:pt x="0" y="0"/>
                </a:moveTo>
                <a:lnTo>
                  <a:pt x="4301719" y="0"/>
                </a:lnTo>
                <a:lnTo>
                  <a:pt x="4301719" y="4290965"/>
                </a:lnTo>
                <a:lnTo>
                  <a:pt x="0" y="42909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19721">
            <a:off x="-1068197" y="-2142318"/>
            <a:ext cx="4805746" cy="4805746"/>
          </a:xfrm>
          <a:custGeom>
            <a:avLst/>
            <a:gdLst/>
            <a:ahLst/>
            <a:cxnLst/>
            <a:rect l="l" t="t" r="r" b="b"/>
            <a:pathLst>
              <a:path w="4805746" h="4805746">
                <a:moveTo>
                  <a:pt x="0" y="0"/>
                </a:moveTo>
                <a:lnTo>
                  <a:pt x="4805746" y="0"/>
                </a:lnTo>
                <a:lnTo>
                  <a:pt x="4805746" y="4805745"/>
                </a:lnTo>
                <a:lnTo>
                  <a:pt x="0" y="48057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593312" y="7872599"/>
            <a:ext cx="7558183" cy="7558183"/>
          </a:xfrm>
          <a:custGeom>
            <a:avLst/>
            <a:gdLst/>
            <a:ahLst/>
            <a:cxnLst/>
            <a:rect l="l" t="t" r="r" b="b"/>
            <a:pathLst>
              <a:path w="7558183" h="7558183">
                <a:moveTo>
                  <a:pt x="0" y="0"/>
                </a:moveTo>
                <a:lnTo>
                  <a:pt x="7558183" y="0"/>
                </a:lnTo>
                <a:lnTo>
                  <a:pt x="7558183" y="7558183"/>
                </a:lnTo>
                <a:lnTo>
                  <a:pt x="0" y="755818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400000">
            <a:off x="-326171" y="9005698"/>
            <a:ext cx="2437080" cy="2437080"/>
          </a:xfrm>
          <a:custGeom>
            <a:avLst/>
            <a:gdLst/>
            <a:ahLst/>
            <a:cxnLst/>
            <a:rect l="l" t="t" r="r" b="b"/>
            <a:pathLst>
              <a:path w="2437080" h="2437080">
                <a:moveTo>
                  <a:pt x="0" y="0"/>
                </a:moveTo>
                <a:lnTo>
                  <a:pt x="2437081" y="0"/>
                </a:lnTo>
                <a:lnTo>
                  <a:pt x="2437081" y="2437080"/>
                </a:lnTo>
                <a:lnTo>
                  <a:pt x="0" y="24370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229375" y="908407"/>
            <a:ext cx="1728499" cy="1728499"/>
          </a:xfrm>
          <a:custGeom>
            <a:avLst/>
            <a:gdLst/>
            <a:ahLst/>
            <a:cxnLst/>
            <a:rect l="l" t="t" r="r" b="b"/>
            <a:pathLst>
              <a:path w="1728499" h="1728499">
                <a:moveTo>
                  <a:pt x="0" y="0"/>
                </a:moveTo>
                <a:lnTo>
                  <a:pt x="1728499" y="0"/>
                </a:lnTo>
                <a:lnTo>
                  <a:pt x="1728499" y="1728500"/>
                </a:lnTo>
                <a:lnTo>
                  <a:pt x="0" y="17285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607545" y="6452790"/>
            <a:ext cx="5189064" cy="5189064"/>
          </a:xfrm>
          <a:custGeom>
            <a:avLst/>
            <a:gdLst/>
            <a:ahLst/>
            <a:cxnLst/>
            <a:rect l="l" t="t" r="r" b="b"/>
            <a:pathLst>
              <a:path w="5189064" h="5189064">
                <a:moveTo>
                  <a:pt x="0" y="0"/>
                </a:moveTo>
                <a:lnTo>
                  <a:pt x="5189065" y="0"/>
                </a:lnTo>
                <a:lnTo>
                  <a:pt x="5189065" y="5189064"/>
                </a:lnTo>
                <a:lnTo>
                  <a:pt x="0" y="518906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848754" y="8804898"/>
            <a:ext cx="1201448" cy="1201448"/>
          </a:xfrm>
          <a:custGeom>
            <a:avLst/>
            <a:gdLst/>
            <a:ahLst/>
            <a:cxnLst/>
            <a:rect l="l" t="t" r="r" b="b"/>
            <a:pathLst>
              <a:path w="1201448" h="1201448">
                <a:moveTo>
                  <a:pt x="0" y="0"/>
                </a:moveTo>
                <a:lnTo>
                  <a:pt x="1201448" y="0"/>
                </a:lnTo>
                <a:lnTo>
                  <a:pt x="1201448" y="1201449"/>
                </a:lnTo>
                <a:lnTo>
                  <a:pt x="0" y="120144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604826" y="-150723"/>
            <a:ext cx="758343" cy="871659"/>
          </a:xfrm>
          <a:custGeom>
            <a:avLst/>
            <a:gdLst/>
            <a:ahLst/>
            <a:cxnLst/>
            <a:rect l="l" t="t" r="r" b="b"/>
            <a:pathLst>
              <a:path w="758343" h="871659">
                <a:moveTo>
                  <a:pt x="0" y="0"/>
                </a:moveTo>
                <a:lnTo>
                  <a:pt x="758343" y="0"/>
                </a:lnTo>
                <a:lnTo>
                  <a:pt x="758343" y="871658"/>
                </a:lnTo>
                <a:lnTo>
                  <a:pt x="0" y="87165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34676" y="3700163"/>
            <a:ext cx="2800102" cy="1861292"/>
          </a:xfrm>
          <a:custGeom>
            <a:avLst/>
            <a:gdLst/>
            <a:ahLst/>
            <a:cxnLst/>
            <a:rect l="l" t="t" r="r" b="b"/>
            <a:pathLst>
              <a:path w="2800102" h="1861292">
                <a:moveTo>
                  <a:pt x="0" y="0"/>
                </a:moveTo>
                <a:lnTo>
                  <a:pt x="2800102" y="0"/>
                </a:lnTo>
                <a:lnTo>
                  <a:pt x="2800102" y="1861292"/>
                </a:lnTo>
                <a:lnTo>
                  <a:pt x="0" y="1861292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85780" y="1481347"/>
            <a:ext cx="2948998" cy="1774456"/>
          </a:xfrm>
          <a:custGeom>
            <a:avLst/>
            <a:gdLst/>
            <a:ahLst/>
            <a:cxnLst/>
            <a:rect l="l" t="t" r="r" b="b"/>
            <a:pathLst>
              <a:path w="2948998" h="1774456">
                <a:moveTo>
                  <a:pt x="0" y="0"/>
                </a:moveTo>
                <a:lnTo>
                  <a:pt x="2948998" y="0"/>
                </a:lnTo>
                <a:lnTo>
                  <a:pt x="2948998" y="1774457"/>
                </a:lnTo>
                <a:lnTo>
                  <a:pt x="0" y="1774457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 t="-12241" b="-12241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69483" y="6009130"/>
            <a:ext cx="2381592" cy="2381592"/>
          </a:xfrm>
          <a:custGeom>
            <a:avLst/>
            <a:gdLst/>
            <a:ahLst/>
            <a:cxnLst/>
            <a:rect l="l" t="t" r="r" b="b"/>
            <a:pathLst>
              <a:path w="2381592" h="2381592">
                <a:moveTo>
                  <a:pt x="0" y="0"/>
                </a:moveTo>
                <a:lnTo>
                  <a:pt x="2381591" y="0"/>
                </a:lnTo>
                <a:lnTo>
                  <a:pt x="2381591" y="2381592"/>
                </a:lnTo>
                <a:lnTo>
                  <a:pt x="0" y="2381592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4785038" y="806660"/>
            <a:ext cx="8034041" cy="1435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9999">
                <a:solidFill>
                  <a:srgbClr val="483429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教學內容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134778" y="2208282"/>
            <a:ext cx="13578845" cy="8857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88"/>
              </a:lnSpc>
            </a:pPr>
            <a:r>
              <a:rPr lang="en-US" sz="5667">
                <a:solidFill>
                  <a:srgbClr val="51586F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•</a:t>
            </a:r>
            <a:r>
              <a:rPr lang="en-US" sz="5667">
                <a:solidFill>
                  <a:srgbClr val="00BF63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線畫創作</a:t>
            </a:r>
            <a:r>
              <a:rPr lang="en-US" sz="5667">
                <a:solidFill>
                  <a:srgbClr val="51586F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 (鉛筆、色筆、簽字筆)</a:t>
            </a:r>
          </a:p>
          <a:p>
            <a:pPr algn="l">
              <a:lnSpc>
                <a:spcPts val="10088"/>
              </a:lnSpc>
            </a:pPr>
            <a:r>
              <a:rPr lang="en-US" sz="5667">
                <a:solidFill>
                  <a:srgbClr val="51586F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•</a:t>
            </a:r>
            <a:r>
              <a:rPr lang="en-US" sz="5667">
                <a:solidFill>
                  <a:srgbClr val="004AAD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點畫創作</a:t>
            </a:r>
            <a:r>
              <a:rPr lang="en-US" sz="5667">
                <a:solidFill>
                  <a:srgbClr val="51586F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 (簽字筆、棉花棒、水彩用具)</a:t>
            </a:r>
          </a:p>
          <a:p>
            <a:pPr algn="l">
              <a:lnSpc>
                <a:spcPts val="10088"/>
              </a:lnSpc>
            </a:pPr>
            <a:r>
              <a:rPr lang="en-US" sz="5667">
                <a:solidFill>
                  <a:srgbClr val="51586F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•</a:t>
            </a:r>
            <a:r>
              <a:rPr lang="en-US" sz="5667">
                <a:solidFill>
                  <a:srgbClr val="FF5757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手提編織籃</a:t>
            </a:r>
            <a:r>
              <a:rPr lang="en-US" sz="5667">
                <a:solidFill>
                  <a:srgbClr val="51586F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 (保麗龍膠)</a:t>
            </a:r>
          </a:p>
          <a:p>
            <a:pPr algn="l">
              <a:lnSpc>
                <a:spcPts val="10088"/>
              </a:lnSpc>
            </a:pPr>
            <a:r>
              <a:rPr lang="en-US" sz="5667">
                <a:solidFill>
                  <a:srgbClr val="51586F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•</a:t>
            </a:r>
            <a:r>
              <a:rPr lang="en-US" sz="5667">
                <a:solidFill>
                  <a:srgbClr val="00BF63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畢業祝福卡</a:t>
            </a:r>
            <a:r>
              <a:rPr lang="en-US" sz="5667">
                <a:solidFill>
                  <a:srgbClr val="51586F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 (色筆、剪刀、雙面膠)</a:t>
            </a:r>
          </a:p>
          <a:p>
            <a:pPr algn="l">
              <a:lnSpc>
                <a:spcPts val="10088"/>
              </a:lnSpc>
            </a:pPr>
            <a:r>
              <a:rPr lang="en-US" sz="5667">
                <a:solidFill>
                  <a:srgbClr val="51586F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•</a:t>
            </a:r>
            <a:r>
              <a:rPr lang="en-US" sz="5667">
                <a:solidFill>
                  <a:srgbClr val="004AAD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情緒你演我猜</a:t>
            </a:r>
          </a:p>
          <a:p>
            <a:pPr algn="l">
              <a:lnSpc>
                <a:spcPts val="10088"/>
              </a:lnSpc>
            </a:pPr>
            <a:r>
              <a:rPr lang="en-US" sz="5667">
                <a:solidFill>
                  <a:srgbClr val="51586F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•</a:t>
            </a:r>
            <a:r>
              <a:rPr lang="en-US" sz="5667">
                <a:solidFill>
                  <a:srgbClr val="FF5757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書法之美</a:t>
            </a:r>
            <a:r>
              <a:rPr lang="en-US" sz="5667">
                <a:solidFill>
                  <a:srgbClr val="51586F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 (書法用具)</a:t>
            </a:r>
          </a:p>
          <a:p>
            <a:pPr marL="0" lvl="1" indent="0" algn="ctr">
              <a:lnSpc>
                <a:spcPts val="9290"/>
              </a:lnSpc>
              <a:spcBef>
                <a:spcPct val="0"/>
              </a:spcBef>
            </a:pPr>
            <a:endParaRPr lang="en-US" sz="5667">
              <a:solidFill>
                <a:srgbClr val="51586F"/>
              </a:solidFill>
              <a:latin typeface="王漢宗顏楷體"/>
              <a:ea typeface="王漢宗顏楷體"/>
              <a:cs typeface="王漢宗顏楷體"/>
              <a:sym typeface="王漢宗顏楷體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D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061824">
            <a:off x="-2052326" y="-2171919"/>
            <a:ext cx="4914050" cy="4914050"/>
          </a:xfrm>
          <a:custGeom>
            <a:avLst/>
            <a:gdLst/>
            <a:ahLst/>
            <a:cxnLst/>
            <a:rect l="l" t="t" r="r" b="b"/>
            <a:pathLst>
              <a:path w="4914050" h="4914050">
                <a:moveTo>
                  <a:pt x="0" y="0"/>
                </a:moveTo>
                <a:lnTo>
                  <a:pt x="4914050" y="0"/>
                </a:lnTo>
                <a:lnTo>
                  <a:pt x="4914050" y="4914050"/>
                </a:lnTo>
                <a:lnTo>
                  <a:pt x="0" y="49140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934253">
            <a:off x="15514321" y="-1370179"/>
            <a:ext cx="4182228" cy="4182228"/>
          </a:xfrm>
          <a:custGeom>
            <a:avLst/>
            <a:gdLst/>
            <a:ahLst/>
            <a:cxnLst/>
            <a:rect l="l" t="t" r="r" b="b"/>
            <a:pathLst>
              <a:path w="4182228" h="4182228">
                <a:moveTo>
                  <a:pt x="0" y="0"/>
                </a:moveTo>
                <a:lnTo>
                  <a:pt x="4182228" y="0"/>
                </a:lnTo>
                <a:lnTo>
                  <a:pt x="4182228" y="4182228"/>
                </a:lnTo>
                <a:lnTo>
                  <a:pt x="0" y="41822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13413634" y="8218869"/>
            <a:ext cx="7140728" cy="5775064"/>
          </a:xfrm>
          <a:custGeom>
            <a:avLst/>
            <a:gdLst/>
            <a:ahLst/>
            <a:cxnLst/>
            <a:rect l="l" t="t" r="r" b="b"/>
            <a:pathLst>
              <a:path w="7140728" h="5775064">
                <a:moveTo>
                  <a:pt x="0" y="0"/>
                </a:moveTo>
                <a:lnTo>
                  <a:pt x="7140728" y="0"/>
                </a:lnTo>
                <a:lnTo>
                  <a:pt x="7140728" y="5775063"/>
                </a:lnTo>
                <a:lnTo>
                  <a:pt x="0" y="57750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-788691" y="7578407"/>
            <a:ext cx="4301719" cy="4290965"/>
          </a:xfrm>
          <a:custGeom>
            <a:avLst/>
            <a:gdLst/>
            <a:ahLst/>
            <a:cxnLst/>
            <a:rect l="l" t="t" r="r" b="b"/>
            <a:pathLst>
              <a:path w="4301719" h="4290965">
                <a:moveTo>
                  <a:pt x="0" y="0"/>
                </a:moveTo>
                <a:lnTo>
                  <a:pt x="4301719" y="0"/>
                </a:lnTo>
                <a:lnTo>
                  <a:pt x="4301719" y="4290965"/>
                </a:lnTo>
                <a:lnTo>
                  <a:pt x="0" y="42909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19721">
            <a:off x="-1068197" y="-2142318"/>
            <a:ext cx="4805746" cy="4805746"/>
          </a:xfrm>
          <a:custGeom>
            <a:avLst/>
            <a:gdLst/>
            <a:ahLst/>
            <a:cxnLst/>
            <a:rect l="l" t="t" r="r" b="b"/>
            <a:pathLst>
              <a:path w="4805746" h="4805746">
                <a:moveTo>
                  <a:pt x="0" y="0"/>
                </a:moveTo>
                <a:lnTo>
                  <a:pt x="4805746" y="0"/>
                </a:lnTo>
                <a:lnTo>
                  <a:pt x="4805746" y="4805745"/>
                </a:lnTo>
                <a:lnTo>
                  <a:pt x="0" y="48057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593312" y="7872599"/>
            <a:ext cx="7558183" cy="7558183"/>
          </a:xfrm>
          <a:custGeom>
            <a:avLst/>
            <a:gdLst/>
            <a:ahLst/>
            <a:cxnLst/>
            <a:rect l="l" t="t" r="r" b="b"/>
            <a:pathLst>
              <a:path w="7558183" h="7558183">
                <a:moveTo>
                  <a:pt x="0" y="0"/>
                </a:moveTo>
                <a:lnTo>
                  <a:pt x="7558183" y="0"/>
                </a:lnTo>
                <a:lnTo>
                  <a:pt x="7558183" y="7558183"/>
                </a:lnTo>
                <a:lnTo>
                  <a:pt x="0" y="755818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400000">
            <a:off x="-326171" y="9005698"/>
            <a:ext cx="2437080" cy="2437080"/>
          </a:xfrm>
          <a:custGeom>
            <a:avLst/>
            <a:gdLst/>
            <a:ahLst/>
            <a:cxnLst/>
            <a:rect l="l" t="t" r="r" b="b"/>
            <a:pathLst>
              <a:path w="2437080" h="2437080">
                <a:moveTo>
                  <a:pt x="0" y="0"/>
                </a:moveTo>
                <a:lnTo>
                  <a:pt x="2437081" y="0"/>
                </a:lnTo>
                <a:lnTo>
                  <a:pt x="2437081" y="2437080"/>
                </a:lnTo>
                <a:lnTo>
                  <a:pt x="0" y="24370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229375" y="908407"/>
            <a:ext cx="1728499" cy="1728499"/>
          </a:xfrm>
          <a:custGeom>
            <a:avLst/>
            <a:gdLst/>
            <a:ahLst/>
            <a:cxnLst/>
            <a:rect l="l" t="t" r="r" b="b"/>
            <a:pathLst>
              <a:path w="1728499" h="1728499">
                <a:moveTo>
                  <a:pt x="0" y="0"/>
                </a:moveTo>
                <a:lnTo>
                  <a:pt x="1728499" y="0"/>
                </a:lnTo>
                <a:lnTo>
                  <a:pt x="1728499" y="1728500"/>
                </a:lnTo>
                <a:lnTo>
                  <a:pt x="0" y="17285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499093" y="6210366"/>
            <a:ext cx="5189064" cy="5189064"/>
          </a:xfrm>
          <a:custGeom>
            <a:avLst/>
            <a:gdLst/>
            <a:ahLst/>
            <a:cxnLst/>
            <a:rect l="l" t="t" r="r" b="b"/>
            <a:pathLst>
              <a:path w="5189064" h="5189064">
                <a:moveTo>
                  <a:pt x="0" y="0"/>
                </a:moveTo>
                <a:lnTo>
                  <a:pt x="5189064" y="0"/>
                </a:lnTo>
                <a:lnTo>
                  <a:pt x="5189064" y="5189065"/>
                </a:lnTo>
                <a:lnTo>
                  <a:pt x="0" y="518906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848754" y="8804898"/>
            <a:ext cx="1201448" cy="1201448"/>
          </a:xfrm>
          <a:custGeom>
            <a:avLst/>
            <a:gdLst/>
            <a:ahLst/>
            <a:cxnLst/>
            <a:rect l="l" t="t" r="r" b="b"/>
            <a:pathLst>
              <a:path w="1201448" h="1201448">
                <a:moveTo>
                  <a:pt x="0" y="0"/>
                </a:moveTo>
                <a:lnTo>
                  <a:pt x="1201448" y="0"/>
                </a:lnTo>
                <a:lnTo>
                  <a:pt x="1201448" y="1201449"/>
                </a:lnTo>
                <a:lnTo>
                  <a:pt x="0" y="120144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604826" y="-150723"/>
            <a:ext cx="758343" cy="871659"/>
          </a:xfrm>
          <a:custGeom>
            <a:avLst/>
            <a:gdLst/>
            <a:ahLst/>
            <a:cxnLst/>
            <a:rect l="l" t="t" r="r" b="b"/>
            <a:pathLst>
              <a:path w="758343" h="871659">
                <a:moveTo>
                  <a:pt x="0" y="0"/>
                </a:moveTo>
                <a:lnTo>
                  <a:pt x="758343" y="0"/>
                </a:lnTo>
                <a:lnTo>
                  <a:pt x="758343" y="871658"/>
                </a:lnTo>
                <a:lnTo>
                  <a:pt x="0" y="87165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785038" y="806660"/>
            <a:ext cx="8034041" cy="1435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9999">
                <a:solidFill>
                  <a:srgbClr val="483429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評量方式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34676" y="2091656"/>
            <a:ext cx="16420778" cy="3840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88"/>
              </a:lnSpc>
              <a:spcBef>
                <a:spcPct val="0"/>
              </a:spcBef>
            </a:pPr>
            <a:r>
              <a:rPr lang="en-US" sz="5667">
                <a:solidFill>
                  <a:srgbClr val="00BF63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課堂表現 40% </a:t>
            </a:r>
            <a:r>
              <a:rPr lang="en-US" sz="5667">
                <a:solidFill>
                  <a:srgbClr val="51586F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(回答問題、準時繳交作品、安全等)</a:t>
            </a:r>
          </a:p>
          <a:p>
            <a:pPr algn="l">
              <a:lnSpc>
                <a:spcPts val="10088"/>
              </a:lnSpc>
              <a:spcBef>
                <a:spcPct val="0"/>
              </a:spcBef>
            </a:pPr>
            <a:r>
              <a:rPr lang="en-US" sz="5667">
                <a:solidFill>
                  <a:srgbClr val="004AAD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學習態度 20% </a:t>
            </a:r>
            <a:r>
              <a:rPr lang="en-US" sz="5667">
                <a:solidFill>
                  <a:srgbClr val="51586F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(對於主題的反思與創意投入程度)</a:t>
            </a:r>
          </a:p>
          <a:p>
            <a:pPr algn="l">
              <a:lnSpc>
                <a:spcPts val="10088"/>
              </a:lnSpc>
              <a:spcBef>
                <a:spcPct val="0"/>
              </a:spcBef>
            </a:pPr>
            <a:r>
              <a:rPr lang="en-US" sz="5667">
                <a:solidFill>
                  <a:srgbClr val="FF5757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作品表現 40% </a:t>
            </a:r>
            <a:r>
              <a:rPr lang="en-US" sz="5667">
                <a:solidFill>
                  <a:srgbClr val="51586F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(線條、顏色、造型、創意巧思等)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109377" y="6612272"/>
            <a:ext cx="14069245" cy="339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00"/>
              </a:lnSpc>
              <a:spcBef>
                <a:spcPct val="0"/>
              </a:spcBef>
            </a:pPr>
            <a:r>
              <a:rPr lang="en-US" sz="5000">
                <a:solidFill>
                  <a:srgbClr val="483429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本課程採多元評量方式，鼓勵同學勇於嘗試，養成創作經驗，以創意表現、口語表達、課堂參與度，到對作品的發想、執行力與完整度，做綜合評量。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D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061824">
            <a:off x="-2052326" y="-2171919"/>
            <a:ext cx="4914050" cy="4914050"/>
          </a:xfrm>
          <a:custGeom>
            <a:avLst/>
            <a:gdLst/>
            <a:ahLst/>
            <a:cxnLst/>
            <a:rect l="l" t="t" r="r" b="b"/>
            <a:pathLst>
              <a:path w="4914050" h="4914050">
                <a:moveTo>
                  <a:pt x="0" y="0"/>
                </a:moveTo>
                <a:lnTo>
                  <a:pt x="4914050" y="0"/>
                </a:lnTo>
                <a:lnTo>
                  <a:pt x="4914050" y="4914050"/>
                </a:lnTo>
                <a:lnTo>
                  <a:pt x="0" y="49140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934253">
            <a:off x="15514321" y="-1370179"/>
            <a:ext cx="4182228" cy="4182228"/>
          </a:xfrm>
          <a:custGeom>
            <a:avLst/>
            <a:gdLst/>
            <a:ahLst/>
            <a:cxnLst/>
            <a:rect l="l" t="t" r="r" b="b"/>
            <a:pathLst>
              <a:path w="4182228" h="4182228">
                <a:moveTo>
                  <a:pt x="0" y="0"/>
                </a:moveTo>
                <a:lnTo>
                  <a:pt x="4182228" y="0"/>
                </a:lnTo>
                <a:lnTo>
                  <a:pt x="4182228" y="4182228"/>
                </a:lnTo>
                <a:lnTo>
                  <a:pt x="0" y="41822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13413634" y="8218869"/>
            <a:ext cx="7140728" cy="5775064"/>
          </a:xfrm>
          <a:custGeom>
            <a:avLst/>
            <a:gdLst/>
            <a:ahLst/>
            <a:cxnLst/>
            <a:rect l="l" t="t" r="r" b="b"/>
            <a:pathLst>
              <a:path w="7140728" h="5775064">
                <a:moveTo>
                  <a:pt x="0" y="0"/>
                </a:moveTo>
                <a:lnTo>
                  <a:pt x="7140728" y="0"/>
                </a:lnTo>
                <a:lnTo>
                  <a:pt x="7140728" y="5775063"/>
                </a:lnTo>
                <a:lnTo>
                  <a:pt x="0" y="57750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-788691" y="7578407"/>
            <a:ext cx="4301719" cy="4290965"/>
          </a:xfrm>
          <a:custGeom>
            <a:avLst/>
            <a:gdLst/>
            <a:ahLst/>
            <a:cxnLst/>
            <a:rect l="l" t="t" r="r" b="b"/>
            <a:pathLst>
              <a:path w="4301719" h="4290965">
                <a:moveTo>
                  <a:pt x="0" y="0"/>
                </a:moveTo>
                <a:lnTo>
                  <a:pt x="4301719" y="0"/>
                </a:lnTo>
                <a:lnTo>
                  <a:pt x="4301719" y="4290965"/>
                </a:lnTo>
                <a:lnTo>
                  <a:pt x="0" y="42909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19721">
            <a:off x="-1068197" y="-2142318"/>
            <a:ext cx="4805746" cy="4805746"/>
          </a:xfrm>
          <a:custGeom>
            <a:avLst/>
            <a:gdLst/>
            <a:ahLst/>
            <a:cxnLst/>
            <a:rect l="l" t="t" r="r" b="b"/>
            <a:pathLst>
              <a:path w="4805746" h="4805746">
                <a:moveTo>
                  <a:pt x="0" y="0"/>
                </a:moveTo>
                <a:lnTo>
                  <a:pt x="4805746" y="0"/>
                </a:lnTo>
                <a:lnTo>
                  <a:pt x="4805746" y="4805745"/>
                </a:lnTo>
                <a:lnTo>
                  <a:pt x="0" y="48057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593312" y="7872599"/>
            <a:ext cx="7558183" cy="7558183"/>
          </a:xfrm>
          <a:custGeom>
            <a:avLst/>
            <a:gdLst/>
            <a:ahLst/>
            <a:cxnLst/>
            <a:rect l="l" t="t" r="r" b="b"/>
            <a:pathLst>
              <a:path w="7558183" h="7558183">
                <a:moveTo>
                  <a:pt x="0" y="0"/>
                </a:moveTo>
                <a:lnTo>
                  <a:pt x="7558183" y="0"/>
                </a:lnTo>
                <a:lnTo>
                  <a:pt x="7558183" y="7558183"/>
                </a:lnTo>
                <a:lnTo>
                  <a:pt x="0" y="755818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400000">
            <a:off x="-326171" y="9005698"/>
            <a:ext cx="2437080" cy="2437080"/>
          </a:xfrm>
          <a:custGeom>
            <a:avLst/>
            <a:gdLst/>
            <a:ahLst/>
            <a:cxnLst/>
            <a:rect l="l" t="t" r="r" b="b"/>
            <a:pathLst>
              <a:path w="2437080" h="2437080">
                <a:moveTo>
                  <a:pt x="0" y="0"/>
                </a:moveTo>
                <a:lnTo>
                  <a:pt x="2437081" y="0"/>
                </a:lnTo>
                <a:lnTo>
                  <a:pt x="2437081" y="2437080"/>
                </a:lnTo>
                <a:lnTo>
                  <a:pt x="0" y="24370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229375" y="908407"/>
            <a:ext cx="1728499" cy="1728499"/>
          </a:xfrm>
          <a:custGeom>
            <a:avLst/>
            <a:gdLst/>
            <a:ahLst/>
            <a:cxnLst/>
            <a:rect l="l" t="t" r="r" b="b"/>
            <a:pathLst>
              <a:path w="1728499" h="1728499">
                <a:moveTo>
                  <a:pt x="0" y="0"/>
                </a:moveTo>
                <a:lnTo>
                  <a:pt x="1728499" y="0"/>
                </a:lnTo>
                <a:lnTo>
                  <a:pt x="1728499" y="1728500"/>
                </a:lnTo>
                <a:lnTo>
                  <a:pt x="0" y="17285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607545" y="6452790"/>
            <a:ext cx="5189064" cy="5189064"/>
          </a:xfrm>
          <a:custGeom>
            <a:avLst/>
            <a:gdLst/>
            <a:ahLst/>
            <a:cxnLst/>
            <a:rect l="l" t="t" r="r" b="b"/>
            <a:pathLst>
              <a:path w="5189064" h="5189064">
                <a:moveTo>
                  <a:pt x="0" y="0"/>
                </a:moveTo>
                <a:lnTo>
                  <a:pt x="5189065" y="0"/>
                </a:lnTo>
                <a:lnTo>
                  <a:pt x="5189065" y="5189064"/>
                </a:lnTo>
                <a:lnTo>
                  <a:pt x="0" y="518906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848754" y="8804898"/>
            <a:ext cx="1201448" cy="1201448"/>
          </a:xfrm>
          <a:custGeom>
            <a:avLst/>
            <a:gdLst/>
            <a:ahLst/>
            <a:cxnLst/>
            <a:rect l="l" t="t" r="r" b="b"/>
            <a:pathLst>
              <a:path w="1201448" h="1201448">
                <a:moveTo>
                  <a:pt x="0" y="0"/>
                </a:moveTo>
                <a:lnTo>
                  <a:pt x="1201448" y="0"/>
                </a:lnTo>
                <a:lnTo>
                  <a:pt x="1201448" y="1201449"/>
                </a:lnTo>
                <a:lnTo>
                  <a:pt x="0" y="120144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604826" y="-150723"/>
            <a:ext cx="758343" cy="871659"/>
          </a:xfrm>
          <a:custGeom>
            <a:avLst/>
            <a:gdLst/>
            <a:ahLst/>
            <a:cxnLst/>
            <a:rect l="l" t="t" r="r" b="b"/>
            <a:pathLst>
              <a:path w="758343" h="871659">
                <a:moveTo>
                  <a:pt x="0" y="0"/>
                </a:moveTo>
                <a:lnTo>
                  <a:pt x="758343" y="0"/>
                </a:lnTo>
                <a:lnTo>
                  <a:pt x="758343" y="871658"/>
                </a:lnTo>
                <a:lnTo>
                  <a:pt x="0" y="87165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785038" y="806660"/>
            <a:ext cx="8034041" cy="1435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9999">
                <a:solidFill>
                  <a:srgbClr val="483429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家長協助事項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2556442"/>
            <a:ext cx="17065505" cy="7667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459"/>
              </a:lnSpc>
            </a:pPr>
            <a:r>
              <a:rPr lang="en-US" sz="6999">
                <a:solidFill>
                  <a:srgbClr val="51586F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課程需使用到的各種</a:t>
            </a:r>
            <a:r>
              <a:rPr lang="en-US" sz="6999">
                <a:solidFill>
                  <a:srgbClr val="00BF63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勞作用具</a:t>
            </a:r>
            <a:r>
              <a:rPr lang="en-US" sz="6999">
                <a:solidFill>
                  <a:srgbClr val="51586F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 (剪刀、保麗龍膠)、各式</a:t>
            </a:r>
            <a:r>
              <a:rPr lang="en-US" sz="6999">
                <a:solidFill>
                  <a:srgbClr val="004AAD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彩繪用具</a:t>
            </a:r>
            <a:r>
              <a:rPr lang="en-US" sz="6999">
                <a:solidFill>
                  <a:srgbClr val="51586F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 (色鉛筆、彩色筆、水彩等 ) 及</a:t>
            </a:r>
            <a:r>
              <a:rPr lang="en-US" sz="6999">
                <a:solidFill>
                  <a:srgbClr val="FF5757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書法用具</a:t>
            </a:r>
            <a:r>
              <a:rPr lang="en-US" sz="6999">
                <a:solidFill>
                  <a:srgbClr val="51586F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，希望家長協助孩子準備好工具，增加學習成效。</a:t>
            </a:r>
          </a:p>
          <a:p>
            <a:pPr marL="0" lvl="1" indent="0" algn="l">
              <a:lnSpc>
                <a:spcPts val="10088"/>
              </a:lnSpc>
              <a:spcBef>
                <a:spcPct val="0"/>
              </a:spcBef>
            </a:pPr>
            <a:endParaRPr lang="en-US" sz="6999">
              <a:solidFill>
                <a:srgbClr val="51586F"/>
              </a:solidFill>
              <a:latin typeface="王漢宗顏楷體"/>
              <a:ea typeface="王漢宗顏楷體"/>
              <a:cs typeface="王漢宗顏楷體"/>
              <a:sym typeface="王漢宗顏楷體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D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061824">
            <a:off x="-2687559" y="-2838200"/>
            <a:ext cx="7733799" cy="7733799"/>
          </a:xfrm>
          <a:custGeom>
            <a:avLst/>
            <a:gdLst/>
            <a:ahLst/>
            <a:cxnLst/>
            <a:rect l="l" t="t" r="r" b="b"/>
            <a:pathLst>
              <a:path w="7733799" h="7733799">
                <a:moveTo>
                  <a:pt x="0" y="0"/>
                </a:moveTo>
                <a:lnTo>
                  <a:pt x="7733800" y="0"/>
                </a:lnTo>
                <a:lnTo>
                  <a:pt x="7733800" y="7733800"/>
                </a:lnTo>
                <a:lnTo>
                  <a:pt x="0" y="7733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934253">
            <a:off x="13573060" y="-2394850"/>
            <a:ext cx="7372480" cy="7372480"/>
          </a:xfrm>
          <a:custGeom>
            <a:avLst/>
            <a:gdLst/>
            <a:ahLst/>
            <a:cxnLst/>
            <a:rect l="l" t="t" r="r" b="b"/>
            <a:pathLst>
              <a:path w="7372480" h="7372480">
                <a:moveTo>
                  <a:pt x="0" y="0"/>
                </a:moveTo>
                <a:lnTo>
                  <a:pt x="7372480" y="0"/>
                </a:lnTo>
                <a:lnTo>
                  <a:pt x="7372480" y="7372480"/>
                </a:lnTo>
                <a:lnTo>
                  <a:pt x="0" y="73724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11797750" y="7490781"/>
            <a:ext cx="9490683" cy="7675590"/>
          </a:xfrm>
          <a:custGeom>
            <a:avLst/>
            <a:gdLst/>
            <a:ahLst/>
            <a:cxnLst/>
            <a:rect l="l" t="t" r="r" b="b"/>
            <a:pathLst>
              <a:path w="9490683" h="7675590">
                <a:moveTo>
                  <a:pt x="0" y="0"/>
                </a:moveTo>
                <a:lnTo>
                  <a:pt x="9490684" y="0"/>
                </a:lnTo>
                <a:lnTo>
                  <a:pt x="9490684" y="7675590"/>
                </a:lnTo>
                <a:lnTo>
                  <a:pt x="0" y="76755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-1305071" y="5808466"/>
            <a:ext cx="6335133" cy="6319295"/>
          </a:xfrm>
          <a:custGeom>
            <a:avLst/>
            <a:gdLst/>
            <a:ahLst/>
            <a:cxnLst/>
            <a:rect l="l" t="t" r="r" b="b"/>
            <a:pathLst>
              <a:path w="6335133" h="6319295">
                <a:moveTo>
                  <a:pt x="0" y="0"/>
                </a:moveTo>
                <a:lnTo>
                  <a:pt x="6335133" y="0"/>
                </a:lnTo>
                <a:lnTo>
                  <a:pt x="6335133" y="6319295"/>
                </a:lnTo>
                <a:lnTo>
                  <a:pt x="0" y="63192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19721">
            <a:off x="-1138722" y="-2791613"/>
            <a:ext cx="7563348" cy="7563348"/>
          </a:xfrm>
          <a:custGeom>
            <a:avLst/>
            <a:gdLst/>
            <a:ahLst/>
            <a:cxnLst/>
            <a:rect l="l" t="t" r="r" b="b"/>
            <a:pathLst>
              <a:path w="7563348" h="7563348">
                <a:moveTo>
                  <a:pt x="0" y="0"/>
                </a:moveTo>
                <a:lnTo>
                  <a:pt x="7563348" y="0"/>
                </a:lnTo>
                <a:lnTo>
                  <a:pt x="7563348" y="7563348"/>
                </a:lnTo>
                <a:lnTo>
                  <a:pt x="0" y="75633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4576917" y="6046549"/>
            <a:ext cx="11130922" cy="11130922"/>
          </a:xfrm>
          <a:custGeom>
            <a:avLst/>
            <a:gdLst/>
            <a:ahLst/>
            <a:cxnLst/>
            <a:rect l="l" t="t" r="r" b="b"/>
            <a:pathLst>
              <a:path w="11130922" h="11130922">
                <a:moveTo>
                  <a:pt x="0" y="0"/>
                </a:moveTo>
                <a:lnTo>
                  <a:pt x="11130922" y="0"/>
                </a:lnTo>
                <a:lnTo>
                  <a:pt x="11130922" y="11130922"/>
                </a:lnTo>
                <a:lnTo>
                  <a:pt x="0" y="111309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400000">
            <a:off x="-623918" y="7910435"/>
            <a:ext cx="3589083" cy="3589083"/>
          </a:xfrm>
          <a:custGeom>
            <a:avLst/>
            <a:gdLst/>
            <a:ahLst/>
            <a:cxnLst/>
            <a:rect l="l" t="t" r="r" b="b"/>
            <a:pathLst>
              <a:path w="3589083" h="3589083">
                <a:moveTo>
                  <a:pt x="0" y="0"/>
                </a:moveTo>
                <a:lnTo>
                  <a:pt x="3589083" y="0"/>
                </a:lnTo>
                <a:lnTo>
                  <a:pt x="3589083" y="3589083"/>
                </a:lnTo>
                <a:lnTo>
                  <a:pt x="0" y="358908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019583" y="1675162"/>
            <a:ext cx="3047019" cy="3047019"/>
          </a:xfrm>
          <a:custGeom>
            <a:avLst/>
            <a:gdLst/>
            <a:ahLst/>
            <a:cxnLst/>
            <a:rect l="l" t="t" r="r" b="b"/>
            <a:pathLst>
              <a:path w="3047019" h="3047019">
                <a:moveTo>
                  <a:pt x="0" y="0"/>
                </a:moveTo>
                <a:lnTo>
                  <a:pt x="3047018" y="0"/>
                </a:lnTo>
                <a:lnTo>
                  <a:pt x="3047018" y="3047019"/>
                </a:lnTo>
                <a:lnTo>
                  <a:pt x="0" y="304701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384568" y="5143500"/>
            <a:ext cx="6896743" cy="6896743"/>
          </a:xfrm>
          <a:custGeom>
            <a:avLst/>
            <a:gdLst/>
            <a:ahLst/>
            <a:cxnLst/>
            <a:rect l="l" t="t" r="r" b="b"/>
            <a:pathLst>
              <a:path w="6896743" h="6896743">
                <a:moveTo>
                  <a:pt x="0" y="0"/>
                </a:moveTo>
                <a:lnTo>
                  <a:pt x="6896744" y="0"/>
                </a:lnTo>
                <a:lnTo>
                  <a:pt x="6896744" y="6896743"/>
                </a:lnTo>
                <a:lnTo>
                  <a:pt x="0" y="689674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495416" y="-245180"/>
            <a:ext cx="1336816" cy="1536570"/>
          </a:xfrm>
          <a:custGeom>
            <a:avLst/>
            <a:gdLst/>
            <a:ahLst/>
            <a:cxnLst/>
            <a:rect l="l" t="t" r="r" b="b"/>
            <a:pathLst>
              <a:path w="1336816" h="1536570">
                <a:moveTo>
                  <a:pt x="0" y="0"/>
                </a:moveTo>
                <a:lnTo>
                  <a:pt x="1336816" y="0"/>
                </a:lnTo>
                <a:lnTo>
                  <a:pt x="1336816" y="1536570"/>
                </a:lnTo>
                <a:lnTo>
                  <a:pt x="0" y="153657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225409" y="4175301"/>
            <a:ext cx="11338409" cy="2488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91"/>
              </a:lnSpc>
            </a:pPr>
            <a:r>
              <a:rPr lang="en-US" sz="19990">
                <a:solidFill>
                  <a:srgbClr val="5C5751"/>
                </a:solidFill>
                <a:latin typeface="Holiday"/>
                <a:ea typeface="Holiday"/>
                <a:cs typeface="Holiday"/>
                <a:sym typeface="Holiday"/>
              </a:rPr>
              <a:t>Thank You</a:t>
            </a:r>
          </a:p>
        </p:txBody>
      </p:sp>
      <p:sp>
        <p:nvSpPr>
          <p:cNvPr id="13" name="Freeform 13"/>
          <p:cNvSpPr/>
          <p:nvPr/>
        </p:nvSpPr>
        <p:spPr>
          <a:xfrm>
            <a:off x="16163824" y="8558790"/>
            <a:ext cx="1433056" cy="1399021"/>
          </a:xfrm>
          <a:custGeom>
            <a:avLst/>
            <a:gdLst/>
            <a:ahLst/>
            <a:cxnLst/>
            <a:rect l="l" t="t" r="r" b="b"/>
            <a:pathLst>
              <a:path w="1433056" h="1399021">
                <a:moveTo>
                  <a:pt x="0" y="0"/>
                </a:moveTo>
                <a:lnTo>
                  <a:pt x="1433056" y="0"/>
                </a:lnTo>
                <a:lnTo>
                  <a:pt x="1433056" y="1399020"/>
                </a:lnTo>
                <a:lnTo>
                  <a:pt x="0" y="139902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251510">
            <a:off x="10266906" y="-979662"/>
            <a:ext cx="1945184" cy="1989958"/>
          </a:xfrm>
          <a:custGeom>
            <a:avLst/>
            <a:gdLst/>
            <a:ahLst/>
            <a:cxnLst/>
            <a:rect l="l" t="t" r="r" b="b"/>
            <a:pathLst>
              <a:path w="1945184" h="1989958">
                <a:moveTo>
                  <a:pt x="0" y="0"/>
                </a:moveTo>
                <a:lnTo>
                  <a:pt x="1945185" y="0"/>
                </a:lnTo>
                <a:lnTo>
                  <a:pt x="1945185" y="1989958"/>
                </a:lnTo>
                <a:lnTo>
                  <a:pt x="0" y="198995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148</Words>
  <Application>Microsoft Office PowerPoint</Application>
  <PresentationFormat>自訂</PresentationFormat>
  <Paragraphs>25</Paragraphs>
  <Slides>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</vt:i4>
      </vt:variant>
    </vt:vector>
  </HeadingPairs>
  <TitlesOfParts>
    <vt:vector size="11" baseType="lpstr">
      <vt:lpstr>Calibri</vt:lpstr>
      <vt:lpstr>王漢宗顏楷體</vt:lpstr>
      <vt:lpstr>Arial</vt:lpstr>
      <vt:lpstr>Holiday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台北市中山區大佳國小113學年度下學期</dc:title>
  <dc:creator>李佩玟</dc:creator>
  <cp:lastModifiedBy>cally</cp:lastModifiedBy>
  <cp:revision>2</cp:revision>
  <dcterms:created xsi:type="dcterms:W3CDTF">2006-08-16T00:00:00Z</dcterms:created>
  <dcterms:modified xsi:type="dcterms:W3CDTF">2025-02-20T03:50:55Z</dcterms:modified>
  <dc:identifier>DAGfbB6W2gU</dc:identifier>
</cp:coreProperties>
</file>