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9" r:id="rId3"/>
    <p:sldId id="260" r:id="rId4"/>
    <p:sldId id="267" r:id="rId5"/>
    <p:sldId id="269" r:id="rId6"/>
    <p:sldId id="257" r:id="rId7"/>
    <p:sldId id="263" r:id="rId8"/>
    <p:sldId id="266" r:id="rId9"/>
    <p:sldId id="261" r:id="rId10"/>
    <p:sldId id="270" r:id="rId11"/>
    <p:sldId id="258" r:id="rId12"/>
    <p:sldId id="264" r:id="rId13"/>
    <p:sldId id="268" r:id="rId14"/>
    <p:sldId id="262" r:id="rId1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BF0F1"/>
    <a:srgbClr val="D4E0E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022" autoAdjust="0"/>
    <p:restoredTop sz="94637"/>
  </p:normalViewPr>
  <p:slideViewPr>
    <p:cSldViewPr snapToGrid="0">
      <p:cViewPr varScale="1">
        <p:scale>
          <a:sx n="80" d="100"/>
          <a:sy n="80" d="100"/>
        </p:scale>
        <p:origin x="200" y="68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20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HuangYiNuo" userId="e69379ac-44c3-4d8c-b602-a1f04fbdb1fa" providerId="ADAL" clId="{814B96C8-B290-4E73-A643-60DF088B7079}"/>
    <pc:docChg chg="undo redo custSel addSld delSld modSld sldOrd">
      <pc:chgData name="HuangYiNuo" userId="e69379ac-44c3-4d8c-b602-a1f04fbdb1fa" providerId="ADAL" clId="{814B96C8-B290-4E73-A643-60DF088B7079}" dt="2024-08-06T13:47:39.527" v="1615" actId="20577"/>
      <pc:docMkLst>
        <pc:docMk/>
      </pc:docMkLst>
      <pc:sldChg chg="modSp mod">
        <pc:chgData name="HuangYiNuo" userId="e69379ac-44c3-4d8c-b602-a1f04fbdb1fa" providerId="ADAL" clId="{814B96C8-B290-4E73-A643-60DF088B7079}" dt="2024-08-06T13:17:25.599" v="846" actId="20577"/>
        <pc:sldMkLst>
          <pc:docMk/>
          <pc:sldMk cId="2099468665" sldId="263"/>
        </pc:sldMkLst>
        <pc:graphicFrameChg chg="mod modGraphic">
          <ac:chgData name="HuangYiNuo" userId="e69379ac-44c3-4d8c-b602-a1f04fbdb1fa" providerId="ADAL" clId="{814B96C8-B290-4E73-A643-60DF088B7079}" dt="2024-08-06T13:17:25.599" v="846" actId="20577"/>
          <ac:graphicFrameMkLst>
            <pc:docMk/>
            <pc:sldMk cId="2099468665" sldId="263"/>
            <ac:graphicFrameMk id="4" creationId="{B55FD37D-839F-6D68-9F58-C19C0533C720}"/>
          </ac:graphicFrameMkLst>
        </pc:graphicFrameChg>
      </pc:sldChg>
      <pc:sldChg chg="modSp mod">
        <pc:chgData name="HuangYiNuo" userId="e69379ac-44c3-4d8c-b602-a1f04fbdb1fa" providerId="ADAL" clId="{814B96C8-B290-4E73-A643-60DF088B7079}" dt="2024-08-06T13:33:56.044" v="1402" actId="20577"/>
        <pc:sldMkLst>
          <pc:docMk/>
          <pc:sldMk cId="3392255563" sldId="264"/>
        </pc:sldMkLst>
        <pc:graphicFrameChg chg="modGraphic">
          <ac:chgData name="HuangYiNuo" userId="e69379ac-44c3-4d8c-b602-a1f04fbdb1fa" providerId="ADAL" clId="{814B96C8-B290-4E73-A643-60DF088B7079}" dt="2024-08-06T13:33:56.044" v="1402" actId="20577"/>
          <ac:graphicFrameMkLst>
            <pc:docMk/>
            <pc:sldMk cId="3392255563" sldId="264"/>
            <ac:graphicFrameMk id="4" creationId="{B55FD37D-839F-6D68-9F58-C19C0533C720}"/>
          </ac:graphicFrameMkLst>
        </pc:graphicFrameChg>
      </pc:sldChg>
      <pc:sldChg chg="modSp new del mod">
        <pc:chgData name="HuangYiNuo" userId="e69379ac-44c3-4d8c-b602-a1f04fbdb1fa" providerId="ADAL" clId="{814B96C8-B290-4E73-A643-60DF088B7079}" dt="2024-08-06T12:23:43.811" v="15" actId="47"/>
        <pc:sldMkLst>
          <pc:docMk/>
          <pc:sldMk cId="2785008418" sldId="265"/>
        </pc:sldMkLst>
        <pc:spChg chg="mod">
          <ac:chgData name="HuangYiNuo" userId="e69379ac-44c3-4d8c-b602-a1f04fbdb1fa" providerId="ADAL" clId="{814B96C8-B290-4E73-A643-60DF088B7079}" dt="2024-08-06T12:22:53.629" v="14" actId="20577"/>
          <ac:spMkLst>
            <pc:docMk/>
            <pc:sldMk cId="2785008418" sldId="265"/>
            <ac:spMk id="2" creationId="{FF613B6D-430E-CD9B-06E4-AFEE670FBA41}"/>
          </ac:spMkLst>
        </pc:spChg>
      </pc:sldChg>
      <pc:sldChg chg="modSp new del mod">
        <pc:chgData name="HuangYiNuo" userId="e69379ac-44c3-4d8c-b602-a1f04fbdb1fa" providerId="ADAL" clId="{814B96C8-B290-4E73-A643-60DF088B7079}" dt="2024-08-06T12:24:33.042" v="20" actId="47"/>
        <pc:sldMkLst>
          <pc:docMk/>
          <pc:sldMk cId="2952872688" sldId="265"/>
        </pc:sldMkLst>
        <pc:spChg chg="mod">
          <ac:chgData name="HuangYiNuo" userId="e69379ac-44c3-4d8c-b602-a1f04fbdb1fa" providerId="ADAL" clId="{814B96C8-B290-4E73-A643-60DF088B7079}" dt="2024-08-06T12:23:47.667" v="17"/>
          <ac:spMkLst>
            <pc:docMk/>
            <pc:sldMk cId="2952872688" sldId="265"/>
            <ac:spMk id="2" creationId="{1B831566-99F0-2BA2-FC98-4B024EB26C6C}"/>
          </ac:spMkLst>
        </pc:spChg>
      </pc:sldChg>
      <pc:sldChg chg="addSp delSp modSp new mod ord">
        <pc:chgData name="HuangYiNuo" userId="e69379ac-44c3-4d8c-b602-a1f04fbdb1fa" providerId="ADAL" clId="{814B96C8-B290-4E73-A643-60DF088B7079}" dt="2024-08-06T13:47:39.527" v="1615" actId="20577"/>
        <pc:sldMkLst>
          <pc:docMk/>
          <pc:sldMk cId="2822495524" sldId="266"/>
        </pc:sldMkLst>
        <pc:spChg chg="mod">
          <ac:chgData name="HuangYiNuo" userId="e69379ac-44c3-4d8c-b602-a1f04fbdb1fa" providerId="ADAL" clId="{814B96C8-B290-4E73-A643-60DF088B7079}" dt="2024-08-06T12:24:30.125" v="19"/>
          <ac:spMkLst>
            <pc:docMk/>
            <pc:sldMk cId="2822495524" sldId="266"/>
            <ac:spMk id="2" creationId="{C76FE6E7-9460-9BBF-8A4C-D35871977216}"/>
          </ac:spMkLst>
        </pc:spChg>
        <pc:spChg chg="mod">
          <ac:chgData name="HuangYiNuo" userId="e69379ac-44c3-4d8c-b602-a1f04fbdb1fa" providerId="ADAL" clId="{814B96C8-B290-4E73-A643-60DF088B7079}" dt="2024-08-06T13:10:32.008" v="312" actId="20577"/>
          <ac:spMkLst>
            <pc:docMk/>
            <pc:sldMk cId="2822495524" sldId="266"/>
            <ac:spMk id="3" creationId="{0A91775B-2CBC-CAFD-BF03-0445B1F7ED15}"/>
          </ac:spMkLst>
        </pc:spChg>
        <pc:spChg chg="add del mod">
          <ac:chgData name="HuangYiNuo" userId="e69379ac-44c3-4d8c-b602-a1f04fbdb1fa" providerId="ADAL" clId="{814B96C8-B290-4E73-A643-60DF088B7079}" dt="2024-08-06T13:02:40.719" v="87" actId="3680"/>
          <ac:spMkLst>
            <pc:docMk/>
            <pc:sldMk cId="2822495524" sldId="266"/>
            <ac:spMk id="4" creationId="{41CE7BC7-096C-37A9-AC76-90B586881E51}"/>
          </ac:spMkLst>
        </pc:spChg>
        <pc:graphicFrameChg chg="add del mod ord modGraphic">
          <ac:chgData name="HuangYiNuo" userId="e69379ac-44c3-4d8c-b602-a1f04fbdb1fa" providerId="ADAL" clId="{814B96C8-B290-4E73-A643-60DF088B7079}" dt="2024-08-06T13:02:29.426" v="86" actId="3680"/>
          <ac:graphicFrameMkLst>
            <pc:docMk/>
            <pc:sldMk cId="2822495524" sldId="266"/>
            <ac:graphicFrameMk id="5" creationId="{B11955F8-C800-CEC8-40CD-CD8B5E3C0292}"/>
          </ac:graphicFrameMkLst>
        </pc:graphicFrameChg>
        <pc:graphicFrameChg chg="add mod ord modGraphic">
          <ac:chgData name="HuangYiNuo" userId="e69379ac-44c3-4d8c-b602-a1f04fbdb1fa" providerId="ADAL" clId="{814B96C8-B290-4E73-A643-60DF088B7079}" dt="2024-08-06T13:47:39.527" v="1615" actId="20577"/>
          <ac:graphicFrameMkLst>
            <pc:docMk/>
            <pc:sldMk cId="2822495524" sldId="266"/>
            <ac:graphicFrameMk id="6" creationId="{1CF380D9-BCEC-7D5F-0591-F6E879EA462C}"/>
          </ac:graphicFrameMkLst>
        </pc:graphicFrameChg>
        <pc:graphicFrameChg chg="add del">
          <ac:chgData name="HuangYiNuo" userId="e69379ac-44c3-4d8c-b602-a1f04fbdb1fa" providerId="ADAL" clId="{814B96C8-B290-4E73-A643-60DF088B7079}" dt="2024-08-06T13:43:50.842" v="1538" actId="478"/>
          <ac:graphicFrameMkLst>
            <pc:docMk/>
            <pc:sldMk cId="2822495524" sldId="266"/>
            <ac:graphicFrameMk id="7" creationId="{17021F5B-CE90-AEBB-4E21-65ACC512FA4D}"/>
          </ac:graphicFrameMkLst>
        </pc:graphicFrameChg>
      </pc:sldChg>
      <pc:sldChg chg="delSp add mod ord">
        <pc:chgData name="HuangYiNuo" userId="e69379ac-44c3-4d8c-b602-a1f04fbdb1fa" providerId="ADAL" clId="{814B96C8-B290-4E73-A643-60DF088B7079}" dt="2024-08-06T13:43:35.850" v="1534"/>
        <pc:sldMkLst>
          <pc:docMk/>
          <pc:sldMk cId="1884161112" sldId="267"/>
        </pc:sldMkLst>
        <pc:graphicFrameChg chg="del">
          <ac:chgData name="HuangYiNuo" userId="e69379ac-44c3-4d8c-b602-a1f04fbdb1fa" providerId="ADAL" clId="{814B96C8-B290-4E73-A643-60DF088B7079}" dt="2024-08-06T13:43:27.121" v="1530" actId="478"/>
          <ac:graphicFrameMkLst>
            <pc:docMk/>
            <pc:sldMk cId="1884161112" sldId="267"/>
            <ac:graphicFrameMk id="7" creationId="{17021F5B-CE90-AEBB-4E21-65ACC512FA4D}"/>
          </ac:graphicFrameMkLst>
        </pc:graphicFrameChg>
      </pc:sldChg>
      <pc:sldChg chg="modSp add mod ord">
        <pc:chgData name="HuangYiNuo" userId="e69379ac-44c3-4d8c-b602-a1f04fbdb1fa" providerId="ADAL" clId="{814B96C8-B290-4E73-A643-60DF088B7079}" dt="2024-08-06T13:47:06.301" v="1611" actId="20577"/>
        <pc:sldMkLst>
          <pc:docMk/>
          <pc:sldMk cId="764863989" sldId="268"/>
        </pc:sldMkLst>
        <pc:graphicFrameChg chg="modGraphic">
          <ac:chgData name="HuangYiNuo" userId="e69379ac-44c3-4d8c-b602-a1f04fbdb1fa" providerId="ADAL" clId="{814B96C8-B290-4E73-A643-60DF088B7079}" dt="2024-08-06T13:47:06.301" v="1611" actId="20577"/>
          <ac:graphicFrameMkLst>
            <pc:docMk/>
            <pc:sldMk cId="764863989" sldId="268"/>
            <ac:graphicFrameMk id="6" creationId="{1CF380D9-BCEC-7D5F-0591-F6E879EA462C}"/>
          </ac:graphicFrameMkLst>
        </pc:graphicFrame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15128" y="1788454"/>
            <a:ext cx="8361229" cy="2098226"/>
          </a:xfrm>
        </p:spPr>
        <p:txBody>
          <a:bodyPr anchor="b">
            <a:noAutofit/>
          </a:bodyPr>
          <a:lstStyle>
            <a:lvl1pPr algn="ct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79906" y="3956279"/>
            <a:ext cx="6831673" cy="1086237"/>
          </a:xfrm>
        </p:spPr>
        <p:txBody>
          <a:bodyPr>
            <a:normAutofit/>
          </a:bodyPr>
          <a:lstStyle>
            <a:lvl1pPr marL="0" indent="0" algn="ct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300">
                <a:solidFill>
                  <a:schemeClr val="bg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/>
              <a:t>按一下以編輯母片子標題樣式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52858" y="6453386"/>
            <a:ext cx="1607944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2/17/25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054" y="6453386"/>
            <a:ext cx="7023377" cy="404614"/>
          </a:xfrm>
        </p:spPr>
        <p:txBody>
          <a:bodyPr/>
          <a:lstStyle>
            <a:lvl1pPr algn="ctr">
              <a:defRPr baseline="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  <p:grpSp>
        <p:nvGrpSpPr>
          <p:cNvPr id="9" name="Group 8"/>
          <p:cNvGrpSpPr/>
          <p:nvPr/>
        </p:nvGrpSpPr>
        <p:grpSpPr>
          <a:xfrm>
            <a:off x="752858" y="744469"/>
            <a:ext cx="10674117" cy="5349671"/>
            <a:chOff x="752858" y="744469"/>
            <a:chExt cx="10674117" cy="5349671"/>
          </a:xfrm>
        </p:grpSpPr>
        <p:sp>
          <p:nvSpPr>
            <p:cNvPr id="11" name="Freeform 6"/>
            <p:cNvSpPr/>
            <p:nvPr/>
          </p:nvSpPr>
          <p:spPr bwMode="auto">
            <a:xfrm>
              <a:off x="8151962" y="1685652"/>
              <a:ext cx="3275013" cy="4408488"/>
            </a:xfrm>
            <a:custGeom>
              <a:avLst/>
              <a:gdLst/>
              <a:ahLst/>
              <a:cxnLst/>
              <a:rect l="l" t="t" r="r" b="b"/>
              <a:pathLst>
                <a:path w="10000" h="10000">
                  <a:moveTo>
                    <a:pt x="8761" y="0"/>
                  </a:moveTo>
                  <a:lnTo>
                    <a:pt x="10000" y="0"/>
                  </a:lnTo>
                  <a:lnTo>
                    <a:pt x="10000" y="10000"/>
                  </a:lnTo>
                  <a:lnTo>
                    <a:pt x="0" y="10000"/>
                  </a:lnTo>
                  <a:lnTo>
                    <a:pt x="0" y="9126"/>
                  </a:lnTo>
                  <a:lnTo>
                    <a:pt x="8761" y="9127"/>
                  </a:lnTo>
                  <a:lnTo>
                    <a:pt x="8761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4" name="Freeform 6"/>
            <p:cNvSpPr/>
            <p:nvPr/>
          </p:nvSpPr>
          <p:spPr bwMode="auto">
            <a:xfrm flipH="1" flipV="1">
              <a:off x="752858" y="744469"/>
              <a:ext cx="3275668" cy="4408488"/>
            </a:xfrm>
            <a:custGeom>
              <a:avLst/>
              <a:gdLst/>
              <a:ahLst/>
              <a:cxnLst/>
              <a:rect l="l" t="t" r="r" b="b"/>
              <a:pathLst>
                <a:path w="10002" h="10000">
                  <a:moveTo>
                    <a:pt x="8763" y="0"/>
                  </a:moveTo>
                  <a:lnTo>
                    <a:pt x="10002" y="0"/>
                  </a:lnTo>
                  <a:lnTo>
                    <a:pt x="10002" y="10000"/>
                  </a:lnTo>
                  <a:lnTo>
                    <a:pt x="2" y="10000"/>
                  </a:lnTo>
                  <a:cubicBezTo>
                    <a:pt x="-2" y="9698"/>
                    <a:pt x="4" y="9427"/>
                    <a:pt x="0" y="9125"/>
                  </a:cubicBezTo>
                  <a:lnTo>
                    <a:pt x="8763" y="9128"/>
                  </a:lnTo>
                  <a:lnTo>
                    <a:pt x="8763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2295525"/>
            <a:ext cx="9601200" cy="3571875"/>
          </a:xfr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2/17/25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596561" y="624156"/>
            <a:ext cx="1565766" cy="5243244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624156"/>
            <a:ext cx="8179641" cy="5243244"/>
          </a:xfr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2/17/25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2/17/25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章節標題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5025" y="1301360"/>
            <a:ext cx="9612971" cy="2852737"/>
          </a:xfrm>
        </p:spPr>
        <p:txBody>
          <a:bodyPr anchor="b">
            <a:normAutofit/>
          </a:bodyPr>
          <a:lstStyle>
            <a:lvl1pPr algn="r">
              <a:defRPr sz="7200" cap="all" baseline="0">
                <a:solidFill>
                  <a:schemeClr val="accent1"/>
                </a:solidFill>
              </a:defRPr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5025" y="4216328"/>
            <a:ext cx="9612971" cy="1143324"/>
          </a:xfrm>
        </p:spPr>
        <p:txBody>
          <a:bodyPr/>
          <a:lstStyle>
            <a:lvl1pPr marL="0" indent="0" algn="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8908" y="6453386"/>
            <a:ext cx="1622409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2/17/25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312" y="6453386"/>
            <a:ext cx="7023377" cy="404614"/>
          </a:xfrm>
        </p:spPr>
        <p:txBody>
          <a:bodyPr/>
          <a:lstStyle>
            <a:lvl1pPr algn="ctr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7" name="Freeform 6" title="Crop Mark"/>
          <p:cNvSpPr/>
          <p:nvPr/>
        </p:nvSpPr>
        <p:spPr bwMode="auto">
          <a:xfrm>
            <a:off x="8151962" y="1685652"/>
            <a:ext cx="3275013" cy="4408488"/>
          </a:xfrm>
          <a:custGeom>
            <a:avLst/>
            <a:gdLst/>
            <a:ahLst/>
            <a:cxnLst/>
            <a:rect l="0" t="0" r="r" b="b"/>
            <a:pathLst>
              <a:path w="4125" h="5554">
                <a:moveTo>
                  <a:pt x="3614" y="0"/>
                </a:moveTo>
                <a:lnTo>
                  <a:pt x="4125" y="0"/>
                </a:lnTo>
                <a:lnTo>
                  <a:pt x="4125" y="5554"/>
                </a:lnTo>
                <a:lnTo>
                  <a:pt x="0" y="5554"/>
                </a:lnTo>
                <a:lnTo>
                  <a:pt x="0" y="5074"/>
                </a:lnTo>
                <a:lnTo>
                  <a:pt x="3614" y="5074"/>
                </a:lnTo>
                <a:lnTo>
                  <a:pt x="3614" y="0"/>
                </a:lnTo>
                <a:close/>
              </a:path>
            </a:pathLst>
          </a:custGeom>
          <a:solidFill>
            <a:schemeClr val="accent1"/>
          </a:solidFill>
          <a:ln w="0">
            <a:noFill/>
            <a:prstDash val="solid"/>
            <a:round/>
            <a:headEnd/>
            <a:tailEnd/>
          </a:ln>
        </p:spPr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個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71600" y="2285999"/>
            <a:ext cx="4447786" cy="3581401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25403" y="2285999"/>
            <a:ext cx="4447786" cy="3581401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2/17/25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71600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25014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25014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2/17/25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2/17/25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2/17/25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含輔助字幕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Autofit/>
          </a:bodyPr>
          <a:lstStyle>
            <a:lvl1pPr>
              <a:lnSpc>
                <a:spcPct val="84000"/>
              </a:lnSpc>
              <a:defRPr sz="4800" baseline="0">
                <a:solidFill>
                  <a:schemeClr val="tx2"/>
                </a:solidFill>
              </a:defRPr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56020" y="685801"/>
            <a:ext cx="5212080" cy="517525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6344"/>
            <a:ext cx="3855720" cy="3011056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2/17/25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含輔助字幕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rmAutofit/>
          </a:bodyPr>
          <a:lstStyle>
            <a:lvl1pPr>
              <a:lnSpc>
                <a:spcPct val="84000"/>
              </a:lnSpc>
              <a:defRPr sz="4800" baseline="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532120" y="0"/>
            <a:ext cx="6659880" cy="6857999"/>
          </a:xfrm>
        </p:spPr>
        <p:txBody>
          <a:bodyPr anchor="t"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TW" altLang="en-US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5968"/>
            <a:ext cx="3855720" cy="3011432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2/17/25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286000"/>
            <a:ext cx="9601200" cy="3581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390650" y="6453386"/>
            <a:ext cx="120457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2/17/25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93564" y="6453386"/>
            <a:ext cx="6280830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472736" y="6453386"/>
            <a:ext cx="159629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aseline="0"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9" name="Rectangle 8" title="Side bar"/>
          <p:cNvSpPr/>
          <p:nvPr/>
        </p:nvSpPr>
        <p:spPr>
          <a:xfrm>
            <a:off x="478095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89000"/>
        </a:lnSpc>
        <a:spcBef>
          <a:spcPct val="0"/>
        </a:spcBef>
        <a:buNone/>
        <a:defRPr sz="4400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84048" indent="-384048" algn="l" defTabSz="914400" rtl="0" eaLnBrk="1" latinLnBrk="0" hangingPunct="1">
        <a:lnSpc>
          <a:spcPct val="94000"/>
        </a:lnSpc>
        <a:spcBef>
          <a:spcPts val="1000"/>
        </a:spcBef>
        <a:spcAft>
          <a:spcPts val="200"/>
        </a:spcAft>
        <a:buFont typeface="Franklin Gothic Book" panose="020B0503020102020204" pitchFamily="34" charset="0"/>
        <a:buChar char="■"/>
        <a:defRPr sz="2000" kern="1200" baseline="0">
          <a:solidFill>
            <a:schemeClr val="tx2"/>
          </a:solidFill>
          <a:latin typeface="+mn-lt"/>
          <a:ea typeface="+mn-ea"/>
          <a:cs typeface="+mn-cs"/>
        </a:defRPr>
      </a:lvl1pPr>
      <a:lvl2pPr marL="914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2000" i="1" kern="1200" baseline="0">
          <a:solidFill>
            <a:schemeClr val="tx2"/>
          </a:solidFill>
          <a:latin typeface="+mn-lt"/>
          <a:ea typeface="+mn-ea"/>
          <a:cs typeface="+mn-cs"/>
        </a:defRPr>
      </a:lvl2pPr>
      <a:lvl3pPr marL="1371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3pPr>
      <a:lvl4pPr marL="1828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800" i="1" kern="1200" baseline="0">
          <a:solidFill>
            <a:schemeClr val="tx2"/>
          </a:solidFill>
          <a:latin typeface="+mn-lt"/>
          <a:ea typeface="+mn-ea"/>
          <a:cs typeface="+mn-cs"/>
        </a:defRPr>
      </a:lvl4pPr>
      <a:lvl5pPr marL="22860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27432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600" i="1" kern="1200" baseline="0">
          <a:solidFill>
            <a:schemeClr val="tx2"/>
          </a:solidFill>
          <a:latin typeface="+mn-lt"/>
          <a:ea typeface="+mn-ea"/>
          <a:cs typeface="+mn-cs"/>
        </a:defRPr>
      </a:lvl6pPr>
      <a:lvl7pPr marL="3200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3657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400" i="1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4114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3" orient="horz" pos="1368">
          <p15:clr>
            <a:srgbClr val="F26B43"/>
          </p15:clr>
        </p15:guide>
        <p15:guide id="4" orient="horz" pos="1440">
          <p15:clr>
            <a:srgbClr val="F26B43"/>
          </p15:clr>
        </p15:guide>
        <p15:guide id="6" orient="horz" pos="3696">
          <p15:clr>
            <a:srgbClr val="F26B43"/>
          </p15:clr>
        </p15:guide>
        <p15:guide id="7" orient="horz" pos="432">
          <p15:clr>
            <a:srgbClr val="F26B43"/>
          </p15:clr>
        </p15:guide>
        <p15:guide id="8" orient="horz" pos="1512">
          <p15:clr>
            <a:srgbClr val="F26B43"/>
          </p15:clr>
        </p15:guide>
        <p15:guide id="9" pos="6912">
          <p15:clr>
            <a:srgbClr val="F26B43"/>
          </p15:clr>
        </p15:guide>
        <p15:guide id="10" pos="936">
          <p15:clr>
            <a:srgbClr val="F26B43"/>
          </p15:clr>
        </p15:guide>
        <p15:guide id="11" pos="864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03192CED-A560-F5B7-BE40-07CBF2B1E0A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zh-TW" dirty="0"/>
              <a:t>113</a:t>
            </a:r>
            <a:r>
              <a:rPr lang="zh-TW" altLang="en-US" dirty="0"/>
              <a:t>學年度第二學期學校日</a:t>
            </a:r>
          </a:p>
        </p:txBody>
      </p:sp>
      <p:sp>
        <p:nvSpPr>
          <p:cNvPr id="3" name="副標題 2">
            <a:extLst>
              <a:ext uri="{FF2B5EF4-FFF2-40B4-BE49-F238E27FC236}">
                <a16:creationId xmlns:a16="http://schemas.microsoft.com/office/drawing/2014/main" id="{D3AAD120-4A38-EBDA-3F37-F2E5C320D76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zh-TW" altLang="en-US" dirty="0"/>
              <a:t>科任老師</a:t>
            </a:r>
            <a:r>
              <a:rPr lang="en-US" altLang="zh-TW" dirty="0"/>
              <a:t>:</a:t>
            </a:r>
            <a:r>
              <a:rPr lang="zh-TW" altLang="en-US" dirty="0"/>
              <a:t>黃以諾</a:t>
            </a:r>
            <a:endParaRPr lang="en-US" altLang="zh-TW" dirty="0"/>
          </a:p>
          <a:p>
            <a:r>
              <a:rPr lang="zh-TW" altLang="en-US" dirty="0"/>
              <a:t>授課科目</a:t>
            </a:r>
            <a:r>
              <a:rPr lang="en-US" altLang="zh-TW" dirty="0"/>
              <a:t>:</a:t>
            </a:r>
            <a:r>
              <a:rPr lang="zh-TW" altLang="en-US" dirty="0"/>
              <a:t>四年級自然科學</a:t>
            </a:r>
          </a:p>
        </p:txBody>
      </p:sp>
    </p:spTree>
    <p:extLst>
      <p:ext uri="{BB962C8B-B14F-4D97-AF65-F5344CB8AC3E}">
        <p14:creationId xmlns:p14="http://schemas.microsoft.com/office/powerpoint/2010/main" val="242826180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A7A77E67-044C-8322-78B0-772D6C57C4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TW" altLang="en-US" dirty="0"/>
              <a:t>第四單元</a:t>
            </a:r>
            <a:r>
              <a:rPr kumimoji="1" lang="en-US" altLang="zh-TW" dirty="0"/>
              <a:t>_</a:t>
            </a:r>
            <a:r>
              <a:rPr kumimoji="1" lang="zh-TW" altLang="en-US" dirty="0"/>
              <a:t>實驗注意事項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1665EFFC-4B8D-8C8C-DC9A-0174E174331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en-US" altLang="zh-TW" sz="5400" dirty="0">
                <a:solidFill>
                  <a:schemeClr val="bg2">
                    <a:lumMod val="50000"/>
                  </a:schemeClr>
                </a:solidFill>
              </a:rPr>
              <a:t>4-2</a:t>
            </a:r>
            <a:r>
              <a:rPr kumimoji="1" lang="zh-TW" altLang="en-US" sz="5400" dirty="0">
                <a:solidFill>
                  <a:schemeClr val="bg2">
                    <a:lumMod val="50000"/>
                  </a:schemeClr>
                </a:solidFill>
              </a:rPr>
              <a:t>熱的傳播實驗：</a:t>
            </a:r>
            <a:endParaRPr kumimoji="1" lang="en-US" altLang="zh-TW" sz="5400" dirty="0">
              <a:solidFill>
                <a:schemeClr val="bg2">
                  <a:lumMod val="50000"/>
                </a:schemeClr>
              </a:solidFill>
            </a:endParaRPr>
          </a:p>
          <a:p>
            <a:pPr marL="0" indent="0">
              <a:lnSpc>
                <a:spcPct val="100000"/>
              </a:lnSpc>
              <a:buNone/>
            </a:pPr>
            <a:r>
              <a:rPr kumimoji="1" lang="zh-TW" altLang="en-US" sz="3200" dirty="0"/>
              <a:t>將會觀察鋁盤裡的物質被</a:t>
            </a:r>
            <a:r>
              <a:rPr kumimoji="1" lang="zh-TW" altLang="en-US" sz="3200" b="1" u="sng" dirty="0"/>
              <a:t>酒精燈</a:t>
            </a:r>
            <a:r>
              <a:rPr kumimoji="1" lang="zh-TW" altLang="en-US" sz="3200" dirty="0"/>
              <a:t>加熱後的現象。上課前，提醒長頭髮的小孩</a:t>
            </a:r>
            <a:r>
              <a:rPr kumimoji="1" lang="zh-TW" altLang="en-US" sz="3200" dirty="0">
                <a:highlight>
                  <a:srgbClr val="FFFF00"/>
                </a:highlight>
              </a:rPr>
              <a:t>綁頭髮</a:t>
            </a:r>
            <a:r>
              <a:rPr kumimoji="1" lang="zh-TW" altLang="en-US" sz="3200" dirty="0"/>
              <a:t>，或是準備</a:t>
            </a:r>
            <a:r>
              <a:rPr kumimoji="1" lang="zh-TW" altLang="en-US" sz="3200" dirty="0">
                <a:highlight>
                  <a:srgbClr val="FFFF00"/>
                </a:highlight>
              </a:rPr>
              <a:t>浴帽</a:t>
            </a:r>
            <a:r>
              <a:rPr kumimoji="1" lang="zh-TW" altLang="en-US" sz="3200" dirty="0"/>
              <a:t>於上實驗課使用。</a:t>
            </a:r>
          </a:p>
        </p:txBody>
      </p:sp>
    </p:spTree>
    <p:extLst>
      <p:ext uri="{BB962C8B-B14F-4D97-AF65-F5344CB8AC3E}">
        <p14:creationId xmlns:p14="http://schemas.microsoft.com/office/powerpoint/2010/main" val="424224194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03192CED-A560-F5B7-BE40-07CBF2B1E0A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zh-TW" dirty="0"/>
              <a:t>113</a:t>
            </a:r>
            <a:r>
              <a:rPr lang="zh-TW" altLang="en-US" dirty="0"/>
              <a:t>學年度第二學期學校日</a:t>
            </a:r>
          </a:p>
        </p:txBody>
      </p:sp>
      <p:sp>
        <p:nvSpPr>
          <p:cNvPr id="3" name="副標題 2">
            <a:extLst>
              <a:ext uri="{FF2B5EF4-FFF2-40B4-BE49-F238E27FC236}">
                <a16:creationId xmlns:a16="http://schemas.microsoft.com/office/drawing/2014/main" id="{D3AAD120-4A38-EBDA-3F37-F2E5C320D76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zh-TW" altLang="en-US" dirty="0"/>
              <a:t>科任老師</a:t>
            </a:r>
            <a:r>
              <a:rPr lang="en-US" altLang="zh-TW" dirty="0"/>
              <a:t>:</a:t>
            </a:r>
            <a:r>
              <a:rPr lang="zh-TW" altLang="en-US" dirty="0"/>
              <a:t>黃以諾</a:t>
            </a:r>
            <a:endParaRPr lang="en-US" altLang="zh-TW" dirty="0"/>
          </a:p>
          <a:p>
            <a:r>
              <a:rPr lang="zh-TW" altLang="en-US" dirty="0"/>
              <a:t>授課科目</a:t>
            </a:r>
            <a:r>
              <a:rPr lang="en-US" altLang="zh-TW" dirty="0"/>
              <a:t>:</a:t>
            </a:r>
            <a:r>
              <a:rPr lang="zh-TW" altLang="en-US" dirty="0"/>
              <a:t>六年級自然科學</a:t>
            </a:r>
          </a:p>
        </p:txBody>
      </p:sp>
    </p:spTree>
    <p:extLst>
      <p:ext uri="{BB962C8B-B14F-4D97-AF65-F5344CB8AC3E}">
        <p14:creationId xmlns:p14="http://schemas.microsoft.com/office/powerpoint/2010/main" val="335370641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內容版面配置區 3">
            <a:extLst>
              <a:ext uri="{FF2B5EF4-FFF2-40B4-BE49-F238E27FC236}">
                <a16:creationId xmlns:a16="http://schemas.microsoft.com/office/drawing/2014/main" id="{B55FD37D-839F-6D68-9F58-C19C0533C72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12939110"/>
              </p:ext>
            </p:extLst>
          </p:nvPr>
        </p:nvGraphicFramePr>
        <p:xfrm>
          <a:off x="1371600" y="1021080"/>
          <a:ext cx="10120630" cy="4185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00400">
                  <a:extLst>
                    <a:ext uri="{9D8B030D-6E8A-4147-A177-3AD203B41FA5}">
                      <a16:colId xmlns:a16="http://schemas.microsoft.com/office/drawing/2014/main" val="1858094407"/>
                    </a:ext>
                  </a:extLst>
                </a:gridCol>
                <a:gridCol w="3719830">
                  <a:extLst>
                    <a:ext uri="{9D8B030D-6E8A-4147-A177-3AD203B41FA5}">
                      <a16:colId xmlns:a16="http://schemas.microsoft.com/office/drawing/2014/main" val="1364642717"/>
                    </a:ext>
                  </a:extLst>
                </a:gridCol>
                <a:gridCol w="3200400">
                  <a:extLst>
                    <a:ext uri="{9D8B030D-6E8A-4147-A177-3AD203B41FA5}">
                      <a16:colId xmlns:a16="http://schemas.microsoft.com/office/drawing/2014/main" val="3366254982"/>
                    </a:ext>
                  </a:extLst>
                </a:gridCol>
              </a:tblGrid>
              <a:tr h="360428">
                <a:tc gridSpan="3">
                  <a:txBody>
                    <a:bodyPr/>
                    <a:lstStyle/>
                    <a:p>
                      <a:pPr algn="just"/>
                      <a:r>
                        <a:rPr lang="zh-TW" altLang="en-US" sz="2000" dirty="0"/>
                        <a:t>學習重點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>
                    <a:lnL w="12700" cmpd="sng">
                      <a:noFill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2052092326"/>
                  </a:ext>
                </a:extLst>
              </a:tr>
              <a:tr h="360428">
                <a:tc rowSpan="3">
                  <a:txBody>
                    <a:bodyPr/>
                    <a:lstStyle/>
                    <a:p>
                      <a:pPr algn="just"/>
                      <a:r>
                        <a:rPr lang="zh-TW" altLang="en-US" sz="2000" dirty="0"/>
                        <a:t>一、簡單機械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4E0E2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altLang="zh-TW" sz="2000" dirty="0"/>
                        <a:t>1-1</a:t>
                      </a:r>
                      <a:r>
                        <a:rPr lang="zh-TW" altLang="en-US" sz="2000" dirty="0"/>
                        <a:t> 如何應用槓桿原理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4E0E2"/>
                    </a:solidFill>
                  </a:tcPr>
                </a:tc>
                <a:tc rowSpan="5"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zh-TW" altLang="en-US" sz="4000" dirty="0"/>
                        <a:t>期中評量</a:t>
                      </a:r>
                      <a:endParaRPr lang="en-US" altLang="zh-TW" sz="4000" dirty="0"/>
                    </a:p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en-US" altLang="zh-TW" sz="4000" dirty="0"/>
                        <a:t>114/04/17</a:t>
                      </a:r>
                      <a:endParaRPr lang="zh-TW" altLang="en-US" sz="40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395969580"/>
                  </a:ext>
                </a:extLst>
              </a:tr>
              <a:tr h="360428">
                <a:tc v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4E0E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2000" dirty="0"/>
                        <a:t>1-2</a:t>
                      </a:r>
                      <a:r>
                        <a:rPr lang="zh-TW" altLang="en-US" sz="2000" dirty="0"/>
                        <a:t> 輪軸與滑輪如何便利生活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4E0E2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endParaRPr lang="zh-TW" altLang="en-US" sz="40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02675925"/>
                  </a:ext>
                </a:extLst>
              </a:tr>
              <a:tr h="360428">
                <a:tc v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4E0E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2000" dirty="0"/>
                        <a:t>1-3</a:t>
                      </a:r>
                      <a:r>
                        <a:rPr lang="zh-TW" altLang="en-US" sz="2000" dirty="0"/>
                        <a:t> 還有哪些傳送動力的機械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4E0E2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endParaRPr lang="zh-TW" altLang="en-US" sz="40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22131849"/>
                  </a:ext>
                </a:extLst>
              </a:tr>
              <a:tr h="360428">
                <a:tc rowSpan="2">
                  <a:txBody>
                    <a:bodyPr/>
                    <a:lstStyle/>
                    <a:p>
                      <a:pPr algn="just"/>
                      <a:r>
                        <a:rPr lang="zh-TW" altLang="en-US" sz="2000" dirty="0"/>
                        <a:t>二、能量與生活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4E0E2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altLang="zh-TW" sz="2000" dirty="0"/>
                        <a:t>2-1</a:t>
                      </a:r>
                      <a:r>
                        <a:rPr lang="zh-TW" altLang="en-US" sz="2000" dirty="0"/>
                        <a:t> 能量如何互相轉換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4E0E2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endParaRPr lang="zh-TW" altLang="en-US" sz="40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29524664"/>
                  </a:ext>
                </a:extLst>
              </a:tr>
              <a:tr h="360428">
                <a:tc v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4E0E2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altLang="zh-TW" sz="2000" dirty="0"/>
                        <a:t>2-2</a:t>
                      </a:r>
                      <a:r>
                        <a:rPr lang="zh-TW" altLang="en-US" sz="2000" dirty="0"/>
                        <a:t> 生活中如何利用能源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4E0E2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endParaRPr lang="zh-TW" altLang="en-US" sz="40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76104510"/>
                  </a:ext>
                </a:extLst>
              </a:tr>
              <a:tr h="576000">
                <a:tc rowSpan="3"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000" dirty="0"/>
                        <a:t>三、地球的生態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BF0F1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altLang="zh-TW" sz="2000" dirty="0"/>
                        <a:t>3-1</a:t>
                      </a:r>
                      <a:r>
                        <a:rPr lang="zh-TW" altLang="en-US" sz="2000" dirty="0"/>
                        <a:t> 動物如何運動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BF0F1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zh-TW" altLang="en-US" sz="4000" dirty="0"/>
                        <a:t>畢業評量</a:t>
                      </a:r>
                      <a:endParaRPr lang="en-US" altLang="zh-TW" sz="4000" dirty="0"/>
                    </a:p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en-US" altLang="zh-TW" sz="4000" dirty="0"/>
                        <a:t>114/06/03</a:t>
                      </a:r>
                      <a:endParaRPr lang="zh-TW" altLang="en-US" sz="40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BF0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15326700"/>
                  </a:ext>
                </a:extLst>
              </a:tr>
              <a:tr h="576000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altLang="zh-TW" sz="2000" dirty="0"/>
                        <a:t>3-2</a:t>
                      </a:r>
                      <a:r>
                        <a:rPr lang="zh-TW" altLang="en-US" sz="2000" dirty="0"/>
                        <a:t> 生活中如何利用能源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BF0F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94522739"/>
                  </a:ext>
                </a:extLst>
              </a:tr>
              <a:tr h="576000">
                <a:tc vMerge="1"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zh-TW" altLang="en-US" sz="20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BF0F1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altLang="zh-TW" sz="2000" dirty="0"/>
                        <a:t>3-3 </a:t>
                      </a:r>
                      <a:r>
                        <a:rPr lang="zh-TW" altLang="en-US" sz="2000" dirty="0"/>
                        <a:t>如何維護生物多樣性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BF0F1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endParaRPr lang="zh-TW" altLang="en-US" sz="40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BF0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7084602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9225556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C76FE6E7-9460-9BBF-8A4C-D358719772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教學方式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0A91775B-2CBC-CAFD-BF03-0445B1F7ED15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zh-TW" altLang="en-US" sz="2800" dirty="0"/>
              <a:t>從孩子生活經驗出發</a:t>
            </a:r>
            <a:endParaRPr lang="en-US" altLang="zh-TW" sz="2800" dirty="0"/>
          </a:p>
          <a:p>
            <a:r>
              <a:rPr lang="zh-TW" altLang="en-US" sz="2800" dirty="0"/>
              <a:t>課堂的小組討論</a:t>
            </a:r>
            <a:endParaRPr lang="en-US" altLang="zh-TW" sz="2800" dirty="0"/>
          </a:p>
          <a:p>
            <a:r>
              <a:rPr lang="zh-TW" altLang="en-US" sz="2800" dirty="0"/>
              <a:t>動手做、做中學</a:t>
            </a:r>
            <a:endParaRPr lang="en-US" altLang="zh-TW" sz="2800" dirty="0"/>
          </a:p>
          <a:p>
            <a:r>
              <a:rPr lang="zh-TW" altLang="en-US" sz="2800" dirty="0"/>
              <a:t>議題討論</a:t>
            </a:r>
            <a:endParaRPr lang="en-US" altLang="zh-TW" sz="2800" dirty="0"/>
          </a:p>
          <a:p>
            <a:endParaRPr lang="en-US" altLang="zh-TW" sz="2800" dirty="0"/>
          </a:p>
          <a:p>
            <a:endParaRPr lang="en-US" altLang="zh-TW" sz="2800" dirty="0"/>
          </a:p>
          <a:p>
            <a:endParaRPr lang="zh-TW" altLang="en-US" sz="2800" dirty="0"/>
          </a:p>
        </p:txBody>
      </p:sp>
      <p:pic>
        <p:nvPicPr>
          <p:cNvPr id="7" name="內容版面配置區 6">
            <a:extLst>
              <a:ext uri="{FF2B5EF4-FFF2-40B4-BE49-F238E27FC236}">
                <a16:creationId xmlns:a16="http://schemas.microsoft.com/office/drawing/2014/main" id="{2BCA0C7F-F4CA-A9B7-3C84-AFA1263B4E1F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7022848" y="2286000"/>
            <a:ext cx="3451728" cy="3581400"/>
          </a:xfrm>
        </p:spPr>
      </p:pic>
    </p:spTree>
    <p:extLst>
      <p:ext uri="{BB962C8B-B14F-4D97-AF65-F5344CB8AC3E}">
        <p14:creationId xmlns:p14="http://schemas.microsoft.com/office/powerpoint/2010/main" val="76486398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F6074877-F4DD-52C6-C8D2-12FE8496C3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評量方式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9B91DDB8-168E-7B40-0F81-1183792E4FE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600" y="2286000"/>
            <a:ext cx="9601200" cy="3581400"/>
          </a:xfrm>
        </p:spPr>
        <p:txBody>
          <a:bodyPr>
            <a:normAutofit lnSpcReduction="10000"/>
          </a:bodyPr>
          <a:lstStyle/>
          <a:p>
            <a:r>
              <a:rPr lang="zh-TW" altLang="en-US" sz="3600" dirty="0">
                <a:solidFill>
                  <a:schemeClr val="accent1"/>
                </a:solidFill>
              </a:rPr>
              <a:t>形成性評量 </a:t>
            </a:r>
            <a:r>
              <a:rPr lang="en-US" altLang="zh-TW" sz="3600" b="1" dirty="0">
                <a:solidFill>
                  <a:schemeClr val="accent1"/>
                </a:solidFill>
              </a:rPr>
              <a:t>60%</a:t>
            </a:r>
            <a:r>
              <a:rPr lang="en-US" altLang="zh-TW" sz="3600" dirty="0">
                <a:solidFill>
                  <a:schemeClr val="accent1"/>
                </a:solidFill>
              </a:rPr>
              <a:t>:</a:t>
            </a:r>
          </a:p>
          <a:p>
            <a:pPr marL="0" indent="0">
              <a:buNone/>
            </a:pPr>
            <a:r>
              <a:rPr lang="zh-TW" altLang="en-US" sz="3600" dirty="0">
                <a:solidFill>
                  <a:srgbClr val="FF0000"/>
                </a:solidFill>
              </a:rPr>
              <a:t>習作、複習卷</a:t>
            </a:r>
            <a:r>
              <a:rPr lang="zh-TW" altLang="en-US" sz="3600" dirty="0"/>
              <a:t>、作業、課堂發表、學習態度及實驗精神</a:t>
            </a:r>
            <a:endParaRPr lang="en-US" altLang="zh-TW" sz="3600" dirty="0"/>
          </a:p>
          <a:p>
            <a:pPr marL="0" indent="0">
              <a:buNone/>
            </a:pPr>
            <a:endParaRPr lang="en-US" altLang="zh-TW" sz="3600" dirty="0"/>
          </a:p>
          <a:p>
            <a:r>
              <a:rPr lang="zh-TW" altLang="en-US" sz="3600" dirty="0">
                <a:solidFill>
                  <a:schemeClr val="accent5"/>
                </a:solidFill>
              </a:rPr>
              <a:t>總結性評量</a:t>
            </a:r>
            <a:r>
              <a:rPr lang="en-US" altLang="zh-TW" sz="3600" b="1" dirty="0">
                <a:solidFill>
                  <a:schemeClr val="accent5"/>
                </a:solidFill>
              </a:rPr>
              <a:t>40%</a:t>
            </a:r>
            <a:r>
              <a:rPr lang="en-US" altLang="zh-TW" sz="3600" dirty="0">
                <a:solidFill>
                  <a:schemeClr val="accent5"/>
                </a:solidFill>
              </a:rPr>
              <a:t>:</a:t>
            </a:r>
          </a:p>
          <a:p>
            <a:pPr marL="0" indent="0">
              <a:buNone/>
            </a:pPr>
            <a:r>
              <a:rPr lang="zh-TW" altLang="en-US" sz="3600" dirty="0"/>
              <a:t>定期評量</a:t>
            </a:r>
            <a:r>
              <a:rPr lang="en-US" altLang="zh-TW" sz="3600" dirty="0"/>
              <a:t>(</a:t>
            </a:r>
            <a:r>
              <a:rPr lang="zh-TW" altLang="en-US" sz="3600" dirty="0"/>
              <a:t>期中考</a:t>
            </a:r>
            <a:r>
              <a:rPr lang="en-US" altLang="zh-TW" sz="3600" dirty="0"/>
              <a:t>+</a:t>
            </a:r>
            <a:r>
              <a:rPr lang="zh-TW" altLang="en-US" sz="3600" dirty="0"/>
              <a:t>畢業考</a:t>
            </a:r>
            <a:r>
              <a:rPr lang="en-US" altLang="zh-TW" sz="3600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760551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內容版面配置區 3">
            <a:extLst>
              <a:ext uri="{FF2B5EF4-FFF2-40B4-BE49-F238E27FC236}">
                <a16:creationId xmlns:a16="http://schemas.microsoft.com/office/drawing/2014/main" id="{B55FD37D-839F-6D68-9F58-C19C0533C72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64484938"/>
              </p:ext>
            </p:extLst>
          </p:nvPr>
        </p:nvGraphicFramePr>
        <p:xfrm>
          <a:off x="1371600" y="491694"/>
          <a:ext cx="9601200" cy="6065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00400">
                  <a:extLst>
                    <a:ext uri="{9D8B030D-6E8A-4147-A177-3AD203B41FA5}">
                      <a16:colId xmlns:a16="http://schemas.microsoft.com/office/drawing/2014/main" val="1858094407"/>
                    </a:ext>
                  </a:extLst>
                </a:gridCol>
                <a:gridCol w="3200400">
                  <a:extLst>
                    <a:ext uri="{9D8B030D-6E8A-4147-A177-3AD203B41FA5}">
                      <a16:colId xmlns:a16="http://schemas.microsoft.com/office/drawing/2014/main" val="1364642717"/>
                    </a:ext>
                  </a:extLst>
                </a:gridCol>
                <a:gridCol w="3200400">
                  <a:extLst>
                    <a:ext uri="{9D8B030D-6E8A-4147-A177-3AD203B41FA5}">
                      <a16:colId xmlns:a16="http://schemas.microsoft.com/office/drawing/2014/main" val="3366254982"/>
                    </a:ext>
                  </a:extLst>
                </a:gridCol>
              </a:tblGrid>
              <a:tr h="370840">
                <a:tc gridSpan="3">
                  <a:txBody>
                    <a:bodyPr/>
                    <a:lstStyle/>
                    <a:p>
                      <a:pPr algn="just"/>
                      <a:r>
                        <a:rPr lang="zh-TW" altLang="en-US" sz="2000" dirty="0"/>
                        <a:t>學習重點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52092326"/>
                  </a:ext>
                </a:extLst>
              </a:tr>
              <a:tr h="370840">
                <a:tc rowSpan="3">
                  <a:txBody>
                    <a:bodyPr/>
                    <a:lstStyle/>
                    <a:p>
                      <a:pPr algn="just"/>
                      <a:r>
                        <a:rPr lang="zh-TW" altLang="en-US" sz="2000" dirty="0"/>
                        <a:t>一、白天和夜晚的天空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altLang="zh-TW" sz="2000" dirty="0"/>
                        <a:t>1-1 </a:t>
                      </a:r>
                      <a:r>
                        <a:rPr lang="zh-TW" altLang="en-US" sz="2000" dirty="0"/>
                        <a:t>日夜景象有什麼不同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4E0E2"/>
                    </a:solidFill>
                  </a:tcPr>
                </a:tc>
                <a:tc rowSpan="6"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zh-TW" altLang="en-US" sz="4000" dirty="0"/>
                        <a:t>期中評量</a:t>
                      </a:r>
                      <a:endParaRPr lang="en-US" altLang="zh-TW" sz="4000" dirty="0"/>
                    </a:p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en-US" altLang="zh-TW" sz="4000" dirty="0"/>
                        <a:t>114/04/17</a:t>
                      </a:r>
                      <a:endParaRPr lang="zh-TW" altLang="en-US" sz="40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95969580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2000" dirty="0"/>
                        <a:t>1-2 </a:t>
                      </a:r>
                      <a:r>
                        <a:rPr lang="zh-TW" altLang="en-US" sz="2000" dirty="0"/>
                        <a:t>一天中太陽的位置會改變嗎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4E0E2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just"/>
                      <a:endParaRPr lang="zh-TW" alt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302675925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2000" dirty="0"/>
                        <a:t>1-3</a:t>
                      </a:r>
                      <a:r>
                        <a:rPr lang="zh-TW" altLang="en-US" sz="2000" dirty="0"/>
                        <a:t> 月亮每天都在變嗎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4E0E2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just"/>
                      <a:endParaRPr lang="zh-TW" alt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522131849"/>
                  </a:ext>
                </a:extLst>
              </a:tr>
              <a:tr h="370840">
                <a:tc rowSpan="3">
                  <a:txBody>
                    <a:bodyPr/>
                    <a:lstStyle/>
                    <a:p>
                      <a:pPr algn="just"/>
                      <a:r>
                        <a:rPr lang="zh-TW" altLang="en-US" sz="2000" dirty="0"/>
                        <a:t>二、水的移動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4E0E2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altLang="zh-TW" sz="2000" dirty="0"/>
                        <a:t>2-1</a:t>
                      </a:r>
                      <a:r>
                        <a:rPr lang="zh-TW" altLang="en-US" sz="2000" dirty="0"/>
                        <a:t> 毛細現象有什麼特性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4E0E2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just"/>
                      <a:endParaRPr lang="zh-TW" alt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429524664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altLang="zh-TW" sz="2000" dirty="0"/>
                        <a:t>2-2</a:t>
                      </a:r>
                      <a:r>
                        <a:rPr lang="zh-TW" altLang="en-US" sz="2000" dirty="0"/>
                        <a:t> 虹吸現象有什麼特性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4E0E2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just"/>
                      <a:endParaRPr lang="zh-TW" alt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176104510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altLang="zh-TW" sz="2000" dirty="0"/>
                        <a:t>2-3</a:t>
                      </a:r>
                      <a:r>
                        <a:rPr lang="zh-TW" altLang="en-US" sz="2000" dirty="0"/>
                        <a:t> 連通管原理有什麼特性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4E0E2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just"/>
                      <a:endParaRPr lang="zh-TW" alt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679026713"/>
                  </a:ext>
                </a:extLst>
              </a:tr>
              <a:tr h="370840">
                <a:tc rowSpan="3"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000" dirty="0"/>
                        <a:t>三、昆蟲大解密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0F1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altLang="zh-TW" sz="2000" dirty="0"/>
                        <a:t>3-1</a:t>
                      </a:r>
                      <a:r>
                        <a:rPr lang="zh-TW" altLang="en-US" sz="2000" dirty="0"/>
                        <a:t> 昆蟲在哪裡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0F1"/>
                    </a:solidFill>
                  </a:tcPr>
                </a:tc>
                <a:tc rowSpan="6"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zh-TW" altLang="en-US" sz="4000" dirty="0"/>
                        <a:t>期末評量</a:t>
                      </a:r>
                      <a:endParaRPr lang="en-US" altLang="zh-TW" sz="4000" dirty="0"/>
                    </a:p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en-US" altLang="zh-TW" sz="4000" dirty="0"/>
                        <a:t>114/06/24</a:t>
                      </a:r>
                      <a:endParaRPr lang="zh-TW" altLang="en-US" sz="40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0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15326700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altLang="zh-TW" sz="2000" dirty="0"/>
                        <a:t>3-2</a:t>
                      </a:r>
                      <a:r>
                        <a:rPr lang="zh-TW" altLang="en-US" sz="2000" dirty="0"/>
                        <a:t> 昆蟲如何適應環境與成長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0F1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just"/>
                      <a:endParaRPr lang="zh-TW" alt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167002944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altLang="zh-TW" sz="2000" dirty="0"/>
                        <a:t>3-3</a:t>
                      </a:r>
                      <a:r>
                        <a:rPr lang="zh-TW" altLang="en-US" sz="2000" dirty="0"/>
                        <a:t> 昆蟲重要嗎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0F1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just"/>
                      <a:endParaRPr lang="zh-TW" alt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75293842"/>
                  </a:ext>
                </a:extLst>
              </a:tr>
              <a:tr h="370840">
                <a:tc rowSpan="3"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000" dirty="0"/>
                        <a:t>四、自然資源與利用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altLang="zh-TW" sz="2000" dirty="0"/>
                        <a:t>4-1</a:t>
                      </a:r>
                      <a:r>
                        <a:rPr lang="zh-TW" altLang="en-US" sz="2000" dirty="0"/>
                        <a:t> 能量重要嗎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0F1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just"/>
                      <a:endParaRPr lang="zh-TW" alt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27752647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altLang="zh-TW" sz="2000" dirty="0"/>
                        <a:t>4-2</a:t>
                      </a:r>
                      <a:r>
                        <a:rPr lang="zh-TW" altLang="en-US" sz="2000" dirty="0"/>
                        <a:t> 如何運用自然資源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0F1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just"/>
                      <a:endParaRPr lang="zh-TW" alt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51026214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altLang="zh-TW" sz="2000" dirty="0"/>
                        <a:t>4-3</a:t>
                      </a:r>
                      <a:r>
                        <a:rPr lang="zh-TW" altLang="en-US" sz="2000" dirty="0"/>
                        <a:t> 開發自然資源會有什麼影響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0F1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just"/>
                      <a:endParaRPr lang="zh-TW" alt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80629663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6117741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F6074877-F4DD-52C6-C8D2-12FE8496C3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評量方式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9B91DDB8-168E-7B40-0F81-1183792E4FE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zh-TW" altLang="en-US" sz="3600" dirty="0">
                <a:solidFill>
                  <a:schemeClr val="accent1"/>
                </a:solidFill>
              </a:rPr>
              <a:t>形成性評量 </a:t>
            </a:r>
            <a:r>
              <a:rPr lang="en-US" altLang="zh-TW" sz="3600" b="1" dirty="0">
                <a:solidFill>
                  <a:schemeClr val="accent1"/>
                </a:solidFill>
              </a:rPr>
              <a:t>60%</a:t>
            </a:r>
            <a:r>
              <a:rPr lang="en-US" altLang="zh-TW" sz="3600" dirty="0">
                <a:solidFill>
                  <a:schemeClr val="accent1"/>
                </a:solidFill>
              </a:rPr>
              <a:t>:</a:t>
            </a:r>
          </a:p>
          <a:p>
            <a:pPr marL="0" indent="0">
              <a:buNone/>
            </a:pPr>
            <a:r>
              <a:rPr lang="zh-TW" altLang="en-US" sz="3600" dirty="0">
                <a:solidFill>
                  <a:srgbClr val="FF0000"/>
                </a:solidFill>
              </a:rPr>
              <a:t>習作、複習卷</a:t>
            </a:r>
            <a:r>
              <a:rPr lang="zh-TW" altLang="en-US" sz="3600" dirty="0"/>
              <a:t>、作業、課堂發表、學習態度及實驗精神</a:t>
            </a:r>
            <a:endParaRPr lang="en-US" altLang="zh-TW" sz="3600" dirty="0"/>
          </a:p>
          <a:p>
            <a:pPr marL="0" indent="0">
              <a:buNone/>
            </a:pPr>
            <a:endParaRPr lang="en-US" altLang="zh-TW" sz="3600" dirty="0"/>
          </a:p>
          <a:p>
            <a:r>
              <a:rPr lang="zh-TW" altLang="en-US" sz="3600" dirty="0">
                <a:solidFill>
                  <a:schemeClr val="accent5"/>
                </a:solidFill>
              </a:rPr>
              <a:t>總結性評量</a:t>
            </a:r>
            <a:r>
              <a:rPr lang="en-US" altLang="zh-TW" sz="3600" b="1" dirty="0">
                <a:solidFill>
                  <a:schemeClr val="accent5"/>
                </a:solidFill>
              </a:rPr>
              <a:t>40%</a:t>
            </a:r>
            <a:r>
              <a:rPr lang="en-US" altLang="zh-TW" sz="3600" dirty="0">
                <a:solidFill>
                  <a:schemeClr val="accent5"/>
                </a:solidFill>
              </a:rPr>
              <a:t>:</a:t>
            </a:r>
          </a:p>
          <a:p>
            <a:pPr marL="0" indent="0">
              <a:buNone/>
            </a:pPr>
            <a:r>
              <a:rPr lang="zh-TW" altLang="en-US" sz="3600" dirty="0"/>
              <a:t>定期評量</a:t>
            </a:r>
            <a:r>
              <a:rPr lang="en-US" altLang="zh-TW" sz="3600" dirty="0"/>
              <a:t>(</a:t>
            </a:r>
            <a:r>
              <a:rPr lang="zh-TW" altLang="en-US" sz="3600" dirty="0"/>
              <a:t>期中考</a:t>
            </a:r>
            <a:r>
              <a:rPr lang="en-US" altLang="zh-TW" sz="3600" dirty="0"/>
              <a:t>+</a:t>
            </a:r>
            <a:r>
              <a:rPr lang="zh-TW" altLang="en-US" sz="3600" dirty="0"/>
              <a:t>期末考</a:t>
            </a:r>
            <a:r>
              <a:rPr lang="en-US" altLang="zh-TW" sz="3600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89329205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C76FE6E7-9460-9BBF-8A4C-D358719772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教學方式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0A91775B-2CBC-CAFD-BF03-0445B1F7ED15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zh-TW" altLang="en-US" sz="2800" dirty="0"/>
              <a:t>從孩子生活經驗出發</a:t>
            </a:r>
            <a:endParaRPr lang="en-US" altLang="zh-TW" sz="2800" dirty="0"/>
          </a:p>
          <a:p>
            <a:r>
              <a:rPr lang="zh-TW" altLang="en-US" sz="2800" dirty="0"/>
              <a:t>課堂的小組討論</a:t>
            </a:r>
            <a:endParaRPr lang="en-US" altLang="zh-TW" sz="2800" dirty="0"/>
          </a:p>
          <a:p>
            <a:r>
              <a:rPr lang="zh-TW" altLang="en-US" sz="2800" dirty="0"/>
              <a:t>動手做、做中學</a:t>
            </a:r>
            <a:endParaRPr lang="en-US" altLang="zh-TW" sz="2800" dirty="0"/>
          </a:p>
          <a:p>
            <a:endParaRPr lang="en-US" altLang="zh-TW" sz="2800" dirty="0"/>
          </a:p>
          <a:p>
            <a:endParaRPr lang="en-US" altLang="zh-TW" sz="2800" dirty="0"/>
          </a:p>
          <a:p>
            <a:endParaRPr lang="zh-TW" altLang="en-US" sz="2800" dirty="0"/>
          </a:p>
        </p:txBody>
      </p:sp>
      <p:pic>
        <p:nvPicPr>
          <p:cNvPr id="10" name="內容版面配置區 9">
            <a:extLst>
              <a:ext uri="{FF2B5EF4-FFF2-40B4-BE49-F238E27FC236}">
                <a16:creationId xmlns:a16="http://schemas.microsoft.com/office/drawing/2014/main" id="{0AD06173-6016-AF06-B459-DE6E855E80F4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7385429" y="2171700"/>
            <a:ext cx="3434971" cy="3581400"/>
          </a:xfrm>
        </p:spPr>
      </p:pic>
    </p:spTree>
    <p:extLst>
      <p:ext uri="{BB962C8B-B14F-4D97-AF65-F5344CB8AC3E}">
        <p14:creationId xmlns:p14="http://schemas.microsoft.com/office/powerpoint/2010/main" val="188416111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5097D63F-4A2A-18A7-33E9-A7A98276F0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TW" altLang="en-US" dirty="0"/>
              <a:t>月亮位置觀測</a:t>
            </a:r>
          </a:p>
        </p:txBody>
      </p:sp>
      <p:pic>
        <p:nvPicPr>
          <p:cNvPr id="5" name="圖片 4">
            <a:extLst>
              <a:ext uri="{FF2B5EF4-FFF2-40B4-BE49-F238E27FC236}">
                <a16:creationId xmlns:a16="http://schemas.microsoft.com/office/drawing/2014/main" id="{8D342081-11DC-D0BC-3169-D0484E3EEE2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5852" y="5223386"/>
            <a:ext cx="6432886" cy="1626768"/>
          </a:xfrm>
          <a:prstGeom prst="rect">
            <a:avLst/>
          </a:prstGeom>
        </p:spPr>
      </p:pic>
      <p:pic>
        <p:nvPicPr>
          <p:cNvPr id="6" name="圖片 5">
            <a:extLst>
              <a:ext uri="{FF2B5EF4-FFF2-40B4-BE49-F238E27FC236}">
                <a16:creationId xmlns:a16="http://schemas.microsoft.com/office/drawing/2014/main" id="{8EC9DDCD-C08F-B1BA-4E90-DC6154DE516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68433" y="3962401"/>
            <a:ext cx="3342150" cy="2719136"/>
          </a:xfrm>
          <a:prstGeom prst="rect">
            <a:avLst/>
          </a:prstGeom>
        </p:spPr>
      </p:pic>
      <p:sp>
        <p:nvSpPr>
          <p:cNvPr id="7" name="內容版面配置區 2">
            <a:extLst>
              <a:ext uri="{FF2B5EF4-FFF2-40B4-BE49-F238E27FC236}">
                <a16:creationId xmlns:a16="http://schemas.microsoft.com/office/drawing/2014/main" id="{E60CB7C1-2C3C-FF28-045C-1EE5954FC88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371600" y="1792702"/>
            <a:ext cx="5975684" cy="3430683"/>
          </a:xfrm>
        </p:spPr>
        <p:txBody>
          <a:bodyPr>
            <a:normAutofit/>
          </a:bodyPr>
          <a:lstStyle/>
          <a:p>
            <a:pPr>
              <a:lnSpc>
                <a:spcPct val="110000"/>
              </a:lnSpc>
            </a:pPr>
            <a:r>
              <a:rPr lang="zh-TW" altLang="en-US" sz="2800" dirty="0"/>
              <a:t>建議觀測日期：</a:t>
            </a:r>
            <a:r>
              <a:rPr lang="en-US" altLang="zh-TW" sz="2800" dirty="0"/>
              <a:t>3/14-3/16(</a:t>
            </a:r>
            <a:r>
              <a:rPr lang="zh-TW" altLang="en-US" sz="2800" dirty="0"/>
              <a:t>農曆 十五</a:t>
            </a:r>
            <a:r>
              <a:rPr lang="en-US" altLang="zh-TW" sz="2800" dirty="0"/>
              <a:t>-</a:t>
            </a:r>
            <a:r>
              <a:rPr lang="zh-TW" altLang="en-US" sz="2800" dirty="0"/>
              <a:t>十七</a:t>
            </a:r>
            <a:r>
              <a:rPr lang="en-US" altLang="zh-TW" sz="2800" dirty="0"/>
              <a:t>)</a:t>
            </a:r>
          </a:p>
          <a:p>
            <a:pPr>
              <a:lnSpc>
                <a:spcPct val="110000"/>
              </a:lnSpc>
            </a:pPr>
            <a:r>
              <a:rPr lang="zh-TW" altLang="en-US" sz="2800" dirty="0"/>
              <a:t>時間：</a:t>
            </a:r>
            <a:r>
              <a:rPr lang="en-US" altLang="zh-TW" sz="2800" dirty="0"/>
              <a:t>19:00</a:t>
            </a:r>
            <a:r>
              <a:rPr lang="zh-TW" altLang="en-US" sz="2800" dirty="0"/>
              <a:t>（</a:t>
            </a:r>
            <a:r>
              <a:rPr lang="zh-TW" altLang="en-US" sz="2800" dirty="0">
                <a:solidFill>
                  <a:srgbClr val="FF0000"/>
                </a:solidFill>
              </a:rPr>
              <a:t>剛從東方附近升起</a:t>
            </a:r>
            <a:r>
              <a:rPr lang="zh-TW" altLang="en-US" sz="2800" dirty="0"/>
              <a:t>）</a:t>
            </a:r>
            <a:endParaRPr lang="en-US" altLang="zh-TW" sz="2800" dirty="0"/>
          </a:p>
          <a:p>
            <a:pPr marL="0" indent="0">
              <a:lnSpc>
                <a:spcPct val="110000"/>
              </a:lnSpc>
              <a:buNone/>
            </a:pPr>
            <a:r>
              <a:rPr lang="en-US" altLang="zh-TW" sz="2800" dirty="0"/>
              <a:t> 20:00</a:t>
            </a:r>
            <a:r>
              <a:rPr lang="zh-TW" altLang="en-US" sz="2800" dirty="0"/>
              <a:t> </a:t>
            </a:r>
            <a:r>
              <a:rPr lang="en-US" altLang="zh-TW" sz="2800" dirty="0"/>
              <a:t>21:00</a:t>
            </a:r>
            <a:r>
              <a:rPr lang="zh-TW" altLang="en-US" sz="2800" dirty="0"/>
              <a:t> </a:t>
            </a:r>
            <a:r>
              <a:rPr lang="en-US" altLang="zh-TW" sz="2800" dirty="0"/>
              <a:t>22:00</a:t>
            </a:r>
          </a:p>
          <a:p>
            <a:pPr>
              <a:lnSpc>
                <a:spcPct val="110000"/>
              </a:lnSpc>
            </a:pPr>
            <a:endParaRPr lang="en-US" altLang="zh-TW" sz="2800" dirty="0"/>
          </a:p>
          <a:p>
            <a:pPr>
              <a:lnSpc>
                <a:spcPct val="110000"/>
              </a:lnSpc>
            </a:pPr>
            <a:endParaRPr lang="en-US" altLang="zh-TW" sz="2800" dirty="0"/>
          </a:p>
          <a:p>
            <a:pPr>
              <a:lnSpc>
                <a:spcPct val="110000"/>
              </a:lnSpc>
            </a:pPr>
            <a:endParaRPr lang="zh-TW" altLang="en-US" sz="2800" dirty="0"/>
          </a:p>
        </p:txBody>
      </p:sp>
      <p:pic>
        <p:nvPicPr>
          <p:cNvPr id="8" name="圖片 7">
            <a:extLst>
              <a:ext uri="{FF2B5EF4-FFF2-40B4-BE49-F238E27FC236}">
                <a16:creationId xmlns:a16="http://schemas.microsoft.com/office/drawing/2014/main" id="{F8C45B03-0076-BF3A-D265-27B6A6191EC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68433" y="452724"/>
            <a:ext cx="3342150" cy="30785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349346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03192CED-A560-F5B7-BE40-07CBF2B1E0A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zh-TW" dirty="0"/>
              <a:t>113</a:t>
            </a:r>
            <a:r>
              <a:rPr lang="zh-TW" altLang="en-US" dirty="0"/>
              <a:t>學年度第二學期學校日</a:t>
            </a:r>
          </a:p>
        </p:txBody>
      </p:sp>
      <p:sp>
        <p:nvSpPr>
          <p:cNvPr id="3" name="副標題 2">
            <a:extLst>
              <a:ext uri="{FF2B5EF4-FFF2-40B4-BE49-F238E27FC236}">
                <a16:creationId xmlns:a16="http://schemas.microsoft.com/office/drawing/2014/main" id="{D3AAD120-4A38-EBDA-3F37-F2E5C320D76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zh-TW" altLang="en-US" dirty="0"/>
              <a:t>科任老師</a:t>
            </a:r>
            <a:r>
              <a:rPr lang="en-US" altLang="zh-TW" dirty="0"/>
              <a:t>:</a:t>
            </a:r>
            <a:r>
              <a:rPr lang="zh-TW" altLang="en-US" dirty="0"/>
              <a:t>黃以諾</a:t>
            </a:r>
            <a:endParaRPr lang="en-US" altLang="zh-TW" dirty="0"/>
          </a:p>
          <a:p>
            <a:r>
              <a:rPr lang="zh-TW" altLang="en-US" dirty="0"/>
              <a:t>授課科目</a:t>
            </a:r>
            <a:r>
              <a:rPr lang="en-US" altLang="zh-TW" dirty="0"/>
              <a:t>:</a:t>
            </a:r>
            <a:r>
              <a:rPr lang="zh-TW" altLang="en-US" dirty="0"/>
              <a:t>五年級自然科學</a:t>
            </a:r>
          </a:p>
        </p:txBody>
      </p:sp>
    </p:spTree>
    <p:extLst>
      <p:ext uri="{BB962C8B-B14F-4D97-AF65-F5344CB8AC3E}">
        <p14:creationId xmlns:p14="http://schemas.microsoft.com/office/powerpoint/2010/main" val="266003852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內容版面配置區 3">
            <a:extLst>
              <a:ext uri="{FF2B5EF4-FFF2-40B4-BE49-F238E27FC236}">
                <a16:creationId xmlns:a16="http://schemas.microsoft.com/office/drawing/2014/main" id="{B55FD37D-839F-6D68-9F58-C19C0533C72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56463031"/>
              </p:ext>
            </p:extLst>
          </p:nvPr>
        </p:nvGraphicFramePr>
        <p:xfrm>
          <a:off x="1371600" y="1021080"/>
          <a:ext cx="9866630" cy="5455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00400">
                  <a:extLst>
                    <a:ext uri="{9D8B030D-6E8A-4147-A177-3AD203B41FA5}">
                      <a16:colId xmlns:a16="http://schemas.microsoft.com/office/drawing/2014/main" val="1858094407"/>
                    </a:ext>
                  </a:extLst>
                </a:gridCol>
                <a:gridCol w="3465830">
                  <a:extLst>
                    <a:ext uri="{9D8B030D-6E8A-4147-A177-3AD203B41FA5}">
                      <a16:colId xmlns:a16="http://schemas.microsoft.com/office/drawing/2014/main" val="1364642717"/>
                    </a:ext>
                  </a:extLst>
                </a:gridCol>
                <a:gridCol w="3200400">
                  <a:extLst>
                    <a:ext uri="{9D8B030D-6E8A-4147-A177-3AD203B41FA5}">
                      <a16:colId xmlns:a16="http://schemas.microsoft.com/office/drawing/2014/main" val="3366254982"/>
                    </a:ext>
                  </a:extLst>
                </a:gridCol>
              </a:tblGrid>
              <a:tr h="370840">
                <a:tc gridSpan="3">
                  <a:txBody>
                    <a:bodyPr/>
                    <a:lstStyle/>
                    <a:p>
                      <a:pPr algn="just"/>
                      <a:r>
                        <a:rPr lang="zh-TW" altLang="en-US" sz="2000" dirty="0"/>
                        <a:t>學習重點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52092326"/>
                  </a:ext>
                </a:extLst>
              </a:tr>
              <a:tr h="370840">
                <a:tc rowSpan="3">
                  <a:txBody>
                    <a:bodyPr/>
                    <a:lstStyle/>
                    <a:p>
                      <a:pPr algn="just"/>
                      <a:r>
                        <a:rPr lang="zh-TW" altLang="en-US" sz="2000" dirty="0"/>
                        <a:t>一、力與運動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altLang="zh-TW" sz="2000" dirty="0"/>
                        <a:t>1-1</a:t>
                      </a:r>
                      <a:r>
                        <a:rPr lang="zh-TW" altLang="en-US" sz="2000" dirty="0"/>
                        <a:t> 力有哪些種類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4E0E2"/>
                    </a:solidFill>
                  </a:tcPr>
                </a:tc>
                <a:tc rowSpan="6"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zh-TW" altLang="en-US" sz="4000" dirty="0"/>
                        <a:t>期中評量</a:t>
                      </a:r>
                      <a:endParaRPr lang="en-US" altLang="zh-TW" sz="4000" dirty="0"/>
                    </a:p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en-US" altLang="zh-TW" sz="4000" dirty="0"/>
                        <a:t>114/04/17</a:t>
                      </a:r>
                      <a:endParaRPr lang="zh-TW" altLang="en-US" sz="40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95969580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2000" dirty="0"/>
                        <a:t>1-2</a:t>
                      </a:r>
                      <a:r>
                        <a:rPr lang="zh-TW" altLang="en-US" sz="2000" dirty="0"/>
                        <a:t> 如何知道力的大小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4E0E2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just"/>
                      <a:endParaRPr lang="zh-TW" alt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302675925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2000" dirty="0"/>
                        <a:t>1-3</a:t>
                      </a:r>
                      <a:r>
                        <a:rPr lang="zh-TW" altLang="en-US" sz="2000" dirty="0"/>
                        <a:t> 如何保持力的平衡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4E0E2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just"/>
                      <a:endParaRPr lang="zh-TW" alt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522131849"/>
                  </a:ext>
                </a:extLst>
              </a:tr>
              <a:tr h="370840">
                <a:tc rowSpan="3">
                  <a:txBody>
                    <a:bodyPr/>
                    <a:lstStyle/>
                    <a:p>
                      <a:pPr algn="just"/>
                      <a:r>
                        <a:rPr lang="zh-TW" altLang="en-US" sz="2000" dirty="0"/>
                        <a:t>二、大地的奧秘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4E0E2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altLang="zh-TW" sz="2000" dirty="0"/>
                        <a:t>2-1</a:t>
                      </a:r>
                      <a:r>
                        <a:rPr lang="zh-TW" altLang="en-US" sz="2000" dirty="0"/>
                        <a:t> 地層裡有什麼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4E0E2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just"/>
                      <a:endParaRPr lang="zh-TW" alt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429524664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altLang="zh-TW" sz="2000" dirty="0"/>
                        <a:t>2-2</a:t>
                      </a:r>
                      <a:r>
                        <a:rPr lang="zh-TW" altLang="en-US" sz="2000" dirty="0"/>
                        <a:t> 大地如何變動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4E0E2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just"/>
                      <a:endParaRPr lang="zh-TW" alt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176104510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altLang="zh-TW" sz="2000" dirty="0"/>
                        <a:t>2-3</a:t>
                      </a:r>
                      <a:r>
                        <a:rPr lang="zh-TW" altLang="en-US" sz="2000" dirty="0"/>
                        <a:t> 大地變動有什麼影響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4E0E2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just"/>
                      <a:endParaRPr lang="zh-TW" alt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679026713"/>
                  </a:ext>
                </a:extLst>
              </a:tr>
              <a:tr h="370840">
                <a:tc rowSpan="3"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000" dirty="0"/>
                        <a:t>三、植物世界面面觀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0F1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altLang="zh-TW" sz="2000" dirty="0"/>
                        <a:t>3-1</a:t>
                      </a:r>
                      <a:r>
                        <a:rPr lang="zh-TW" altLang="en-US" sz="2000" dirty="0"/>
                        <a:t> 植物如何獲取養分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0F1"/>
                    </a:solidFill>
                  </a:tcPr>
                </a:tc>
                <a:tc rowSpan="6"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zh-TW" altLang="en-US" sz="4000" dirty="0"/>
                        <a:t>期末評量</a:t>
                      </a:r>
                      <a:endParaRPr lang="en-US" altLang="zh-TW" sz="4000" dirty="0"/>
                    </a:p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en-US" altLang="zh-TW" sz="4000" dirty="0"/>
                        <a:t>114/06/24</a:t>
                      </a:r>
                      <a:endParaRPr lang="zh-TW" altLang="en-US" sz="40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0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15326700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altLang="zh-TW" sz="2000" dirty="0"/>
                        <a:t>3-2</a:t>
                      </a:r>
                      <a:r>
                        <a:rPr lang="zh-TW" altLang="en-US" sz="2000" dirty="0"/>
                        <a:t> 植物有哪些繁殖方式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0F1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just"/>
                      <a:endParaRPr lang="zh-TW" alt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167002944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altLang="zh-TW" sz="2000" dirty="0"/>
                        <a:t>3-3</a:t>
                      </a:r>
                      <a:r>
                        <a:rPr lang="zh-TW" altLang="en-US" sz="2000" dirty="0"/>
                        <a:t> 植物有哪些妙招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0F1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just"/>
                      <a:endParaRPr lang="zh-TW" alt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75293842"/>
                  </a:ext>
                </a:extLst>
              </a:tr>
              <a:tr h="370840">
                <a:tc rowSpan="3"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000" dirty="0"/>
                        <a:t>四、熱的作用與傳播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altLang="zh-TW" sz="2000" dirty="0"/>
                        <a:t>4-1</a:t>
                      </a:r>
                      <a:r>
                        <a:rPr lang="zh-TW" altLang="en-US" sz="2000" dirty="0"/>
                        <a:t> 溫度改變對物質的體積有何影響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0F1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just"/>
                      <a:endParaRPr lang="zh-TW" alt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27752647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altLang="zh-TW" sz="2000" dirty="0"/>
                        <a:t>4-2</a:t>
                      </a:r>
                      <a:r>
                        <a:rPr lang="zh-TW" altLang="en-US" sz="2000" dirty="0"/>
                        <a:t> 熱是如何傳播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0F1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just"/>
                      <a:endParaRPr lang="zh-TW" alt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51026214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altLang="zh-TW" sz="2000" dirty="0"/>
                        <a:t>4-3</a:t>
                      </a:r>
                      <a:r>
                        <a:rPr lang="zh-TW" altLang="en-US" sz="2000" dirty="0"/>
                        <a:t> 如何保溫與散熱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0F1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just"/>
                      <a:endParaRPr lang="zh-TW" alt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80629663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9946866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C76FE6E7-9460-9BBF-8A4C-D358719772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教學方式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0A91775B-2CBC-CAFD-BF03-0445B1F7ED15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zh-TW" altLang="en-US" sz="2800" dirty="0"/>
              <a:t>從孩子生活經驗出發</a:t>
            </a:r>
            <a:endParaRPr lang="en-US" altLang="zh-TW" sz="2800" dirty="0"/>
          </a:p>
          <a:p>
            <a:r>
              <a:rPr lang="zh-TW" altLang="en-US" sz="2800" dirty="0"/>
              <a:t>課堂的小組討論</a:t>
            </a:r>
            <a:endParaRPr lang="en-US" altLang="zh-TW" sz="2800" dirty="0"/>
          </a:p>
          <a:p>
            <a:r>
              <a:rPr lang="zh-TW" altLang="en-US" sz="2800" dirty="0"/>
              <a:t>動手做，做中學</a:t>
            </a:r>
            <a:endParaRPr lang="en-US" altLang="zh-TW" sz="2800" dirty="0"/>
          </a:p>
          <a:p>
            <a:endParaRPr lang="en-US" altLang="zh-TW" sz="2800" dirty="0"/>
          </a:p>
          <a:p>
            <a:endParaRPr lang="en-US" altLang="zh-TW" sz="2800" dirty="0"/>
          </a:p>
          <a:p>
            <a:endParaRPr lang="zh-TW" altLang="en-US" sz="2800" dirty="0"/>
          </a:p>
        </p:txBody>
      </p:sp>
      <p:pic>
        <p:nvPicPr>
          <p:cNvPr id="7" name="內容版面配置區 6">
            <a:extLst>
              <a:ext uri="{FF2B5EF4-FFF2-40B4-BE49-F238E27FC236}">
                <a16:creationId xmlns:a16="http://schemas.microsoft.com/office/drawing/2014/main" id="{DE346C44-7905-24EB-F4DA-3E330DA3C415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7022848" y="2286000"/>
            <a:ext cx="3451728" cy="3581400"/>
          </a:xfrm>
        </p:spPr>
      </p:pic>
    </p:spTree>
    <p:extLst>
      <p:ext uri="{BB962C8B-B14F-4D97-AF65-F5344CB8AC3E}">
        <p14:creationId xmlns:p14="http://schemas.microsoft.com/office/powerpoint/2010/main" val="282249552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F6074877-F4DD-52C6-C8D2-12FE8496C3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評量方式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9B91DDB8-168E-7B40-0F81-1183792E4FE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zh-TW" altLang="en-US" sz="3600" dirty="0">
                <a:solidFill>
                  <a:schemeClr val="accent1"/>
                </a:solidFill>
              </a:rPr>
              <a:t>形成性評量 </a:t>
            </a:r>
            <a:r>
              <a:rPr lang="en-US" altLang="zh-TW" sz="3600" b="1" dirty="0">
                <a:solidFill>
                  <a:schemeClr val="accent1"/>
                </a:solidFill>
              </a:rPr>
              <a:t>60%</a:t>
            </a:r>
            <a:r>
              <a:rPr lang="en-US" altLang="zh-TW" sz="3600" dirty="0">
                <a:solidFill>
                  <a:schemeClr val="accent1"/>
                </a:solidFill>
              </a:rPr>
              <a:t>:</a:t>
            </a:r>
          </a:p>
          <a:p>
            <a:pPr marL="0" indent="0">
              <a:buNone/>
            </a:pPr>
            <a:r>
              <a:rPr lang="zh-TW" altLang="en-US" sz="3600" dirty="0">
                <a:solidFill>
                  <a:srgbClr val="FF0000"/>
                </a:solidFill>
              </a:rPr>
              <a:t>習作、複習卷</a:t>
            </a:r>
            <a:r>
              <a:rPr lang="zh-TW" altLang="en-US" sz="3600" dirty="0"/>
              <a:t>、作業、課堂發表、學習態度及實驗精神、</a:t>
            </a:r>
            <a:r>
              <a:rPr lang="zh-TW" altLang="en-US" sz="3600" dirty="0">
                <a:solidFill>
                  <a:srgbClr val="FF0000"/>
                </a:solidFill>
              </a:rPr>
              <a:t>實作</a:t>
            </a:r>
            <a:r>
              <a:rPr lang="zh-TW" altLang="en-US" sz="3600" dirty="0"/>
              <a:t>（</a:t>
            </a:r>
            <a:r>
              <a:rPr lang="zh-TW" altLang="en-US" sz="3600" dirty="0">
                <a:solidFill>
                  <a:srgbClr val="FF0000"/>
                </a:solidFill>
              </a:rPr>
              <a:t>岩石礦物辨認</a:t>
            </a:r>
            <a:r>
              <a:rPr lang="zh-TW" altLang="en-US" sz="3600" dirty="0"/>
              <a:t>）</a:t>
            </a:r>
            <a:endParaRPr lang="en-US" altLang="zh-TW" sz="3600" dirty="0"/>
          </a:p>
          <a:p>
            <a:pPr marL="0" indent="0">
              <a:buNone/>
            </a:pPr>
            <a:endParaRPr lang="en-US" altLang="zh-TW" sz="3600" dirty="0"/>
          </a:p>
          <a:p>
            <a:r>
              <a:rPr lang="zh-TW" altLang="en-US" sz="3600" dirty="0">
                <a:solidFill>
                  <a:schemeClr val="accent5"/>
                </a:solidFill>
              </a:rPr>
              <a:t>總結性評量</a:t>
            </a:r>
            <a:r>
              <a:rPr lang="en-US" altLang="zh-TW" sz="3600" b="1" dirty="0">
                <a:solidFill>
                  <a:schemeClr val="accent5"/>
                </a:solidFill>
              </a:rPr>
              <a:t>40%</a:t>
            </a:r>
            <a:r>
              <a:rPr lang="en-US" altLang="zh-TW" sz="3600" dirty="0">
                <a:solidFill>
                  <a:schemeClr val="accent5"/>
                </a:solidFill>
              </a:rPr>
              <a:t>:</a:t>
            </a:r>
          </a:p>
          <a:p>
            <a:pPr marL="0" indent="0">
              <a:buNone/>
            </a:pPr>
            <a:r>
              <a:rPr lang="zh-TW" altLang="en-US" sz="3600" dirty="0"/>
              <a:t>定期評量</a:t>
            </a:r>
            <a:r>
              <a:rPr lang="en-US" altLang="zh-TW" sz="3600" dirty="0"/>
              <a:t>(</a:t>
            </a:r>
            <a:r>
              <a:rPr lang="zh-TW" altLang="en-US" sz="3600" dirty="0"/>
              <a:t>期中考</a:t>
            </a:r>
            <a:r>
              <a:rPr lang="en-US" altLang="zh-TW" sz="3600" dirty="0"/>
              <a:t>+</a:t>
            </a:r>
            <a:r>
              <a:rPr lang="zh-TW" altLang="en-US" sz="3600" dirty="0"/>
              <a:t>期末考</a:t>
            </a:r>
            <a:r>
              <a:rPr lang="en-US" altLang="zh-TW" sz="3600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774498903"/>
      </p:ext>
    </p:extLst>
  </p:cSld>
  <p:clrMapOvr>
    <a:masterClrMapping/>
  </p:clrMapOvr>
</p:sld>
</file>

<file path=ppt/theme/theme1.xml><?xml version="1.0" encoding="utf-8"?>
<a:theme xmlns:a="http://schemas.openxmlformats.org/drawingml/2006/main" name="裁剪">
  <a:themeElements>
    <a:clrScheme name="Crop">
      <a:dk1>
        <a:sysClr val="windowText" lastClr="000000"/>
      </a:dk1>
      <a:lt1>
        <a:sysClr val="window" lastClr="FFFFFF"/>
      </a:lt1>
      <a:dk2>
        <a:srgbClr val="1A2E40"/>
      </a:dk2>
      <a:lt2>
        <a:srgbClr val="EBE7DD"/>
      </a:lt2>
      <a:accent1>
        <a:srgbClr val="69A1AB"/>
      </a:accent1>
      <a:accent2>
        <a:srgbClr val="F2C418"/>
      </a:accent2>
      <a:accent3>
        <a:srgbClr val="87492C"/>
      </a:accent3>
      <a:accent4>
        <a:srgbClr val="4A845E"/>
      </a:accent4>
      <a:accent5>
        <a:srgbClr val="DC9528"/>
      </a:accent5>
      <a:accent6>
        <a:srgbClr val="9A5D78"/>
      </a:accent6>
      <a:hlink>
        <a:srgbClr val="66C8E3"/>
      </a:hlink>
      <a:folHlink>
        <a:srgbClr val="B162A1"/>
      </a:folHlink>
    </a:clrScheme>
    <a:fontScheme name="Crop">
      <a:maj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Crop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34925" cap="flat" cmpd="sng" algn="in">
          <a:solidFill>
            <a:schemeClr val="phClr"/>
          </a:solidFill>
          <a:prstDash val="solid"/>
        </a:ln>
        <a:ln w="1905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rop" id="{EC9488ED-E761-4D60-9AC4-764D1FE2C171}" vid="{17F9D331-421E-442F-B033-AF5B21A4485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TM10001105[[fn=裁剪]]</Template>
  <TotalTime>396</TotalTime>
  <Words>566</Words>
  <Application>Microsoft Macintosh PowerPoint</Application>
  <PresentationFormat>寬螢幕</PresentationFormat>
  <Paragraphs>109</Paragraphs>
  <Slides>14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1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14</vt:i4>
      </vt:variant>
    </vt:vector>
  </HeadingPairs>
  <TitlesOfParts>
    <vt:vector size="16" baseType="lpstr">
      <vt:lpstr>Franklin Gothic Book</vt:lpstr>
      <vt:lpstr>裁剪</vt:lpstr>
      <vt:lpstr>113學年度第二學期學校日</vt:lpstr>
      <vt:lpstr>PowerPoint 簡報</vt:lpstr>
      <vt:lpstr>評量方式</vt:lpstr>
      <vt:lpstr>教學方式</vt:lpstr>
      <vt:lpstr>月亮位置觀測</vt:lpstr>
      <vt:lpstr>113學年度第二學期學校日</vt:lpstr>
      <vt:lpstr>PowerPoint 簡報</vt:lpstr>
      <vt:lpstr>教學方式</vt:lpstr>
      <vt:lpstr>評量方式</vt:lpstr>
      <vt:lpstr>第四單元_實驗注意事項</vt:lpstr>
      <vt:lpstr>113學年度第二學期學校日</vt:lpstr>
      <vt:lpstr>PowerPoint 簡報</vt:lpstr>
      <vt:lpstr>教學方式</vt:lpstr>
      <vt:lpstr>評量方式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113學年度第一學期學校日</dc:title>
  <dc:creator>HuangYiNuo</dc:creator>
  <cp:lastModifiedBy>HuangYiNuo</cp:lastModifiedBy>
  <cp:revision>12</cp:revision>
  <dcterms:created xsi:type="dcterms:W3CDTF">2024-08-06T11:36:12Z</dcterms:created>
  <dcterms:modified xsi:type="dcterms:W3CDTF">2025-02-17T03:53:07Z</dcterms:modified>
</cp:coreProperties>
</file>