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39"/>
  </p:notesMasterIdLst>
  <p:handoutMasterIdLst>
    <p:handoutMasterId r:id="rId40"/>
  </p:handoutMasterIdLst>
  <p:sldIdLst>
    <p:sldId id="3890" r:id="rId5"/>
    <p:sldId id="3825" r:id="rId6"/>
    <p:sldId id="3879" r:id="rId7"/>
    <p:sldId id="3826" r:id="rId8"/>
    <p:sldId id="3835" r:id="rId9"/>
    <p:sldId id="3873" r:id="rId10"/>
    <p:sldId id="3840" r:id="rId11"/>
    <p:sldId id="3842" r:id="rId12"/>
    <p:sldId id="3843" r:id="rId13"/>
    <p:sldId id="3833" r:id="rId14"/>
    <p:sldId id="3882" r:id="rId15"/>
    <p:sldId id="3834" r:id="rId16"/>
    <p:sldId id="3844" r:id="rId17"/>
    <p:sldId id="3880" r:id="rId18"/>
    <p:sldId id="3845" r:id="rId19"/>
    <p:sldId id="3852" r:id="rId20"/>
    <p:sldId id="3853" r:id="rId21"/>
    <p:sldId id="3854" r:id="rId22"/>
    <p:sldId id="3841" r:id="rId23"/>
    <p:sldId id="3855" r:id="rId24"/>
    <p:sldId id="3856" r:id="rId25"/>
    <p:sldId id="3883" r:id="rId26"/>
    <p:sldId id="3857" r:id="rId27"/>
    <p:sldId id="3858" r:id="rId28"/>
    <p:sldId id="3881" r:id="rId29"/>
    <p:sldId id="3859" r:id="rId30"/>
    <p:sldId id="3865" r:id="rId31"/>
    <p:sldId id="3866" r:id="rId32"/>
    <p:sldId id="3867" r:id="rId33"/>
    <p:sldId id="3868" r:id="rId34"/>
    <p:sldId id="3869" r:id="rId35"/>
    <p:sldId id="3870" r:id="rId36"/>
    <p:sldId id="3884" r:id="rId37"/>
    <p:sldId id="3871" r:id="rId3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0" y="67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600C5E1D-05F4-454D-86AC-69BCF7ABCF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8DD6E7-FAA2-4F27-AC17-2C2371D6F9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1599-8320-46DE-B67A-99FCF59A2CBD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2025/2/19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5E3648-7A90-4F22-B58F-6E56156D36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E2D09C-071E-4404-A41B-61F6E7FDA8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87CDB-6736-4C1C-92B6-C0E5B7B73D5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622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B3E549F-7EEE-4F85-80BD-26E2C7B9527E}" type="datetime1">
              <a:rPr lang="zh-TW" altLang="en-US" smtClean="0"/>
              <a:pPr/>
              <a:t>2025/2/19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40C6A29-4676-420C-BBE3-ACC2B80F64D4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8756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993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105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976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8077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0419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7868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4937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3793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0119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83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3064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8592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3187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3678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4340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1435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4263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2650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857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7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716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784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66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012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41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016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(F)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手繪多邊形：圖案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6" name="手繪多邊形：圖案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8" name="橢圓​​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0" name="手繪多邊形：圖案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2" name="弧形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 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10" name="手繪多邊形：圖案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2" name="文字預留位置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內容預留位置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 2 張中型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圖片版面配置區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1" name="圖片版面配置區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橢圓​​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2860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45720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68580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​​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2" name="手繪多邊形：圖案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4" name="手繪多邊形：圖案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6" name="手繪多邊形：圖案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8" name="手繪多邊形：圖案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0" name="手繪多邊形：圖案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2" name="手繪多邊形：圖案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內容預留位置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2860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45720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5" name="手繪多邊形：圖案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6" name="手繪多邊形：圖案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5" name="手繪多邊形：圖案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6" name="手繪多邊形：圖案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9" name="手繪多邊形：圖案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9" name="手繪多邊形：圖案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​​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4" name="橢圓​​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2860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45720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None/>
              <a:defRPr/>
            </a:lvl4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 2 張小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圖片版面配置區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1" name="圖片版面配置區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28600">
              <a:lnSpc>
                <a:spcPct val="110000"/>
              </a:lnSpc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457200">
              <a:lnSpc>
                <a:spcPct val="110000"/>
              </a:lnSpc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685800">
              <a:lnSpc>
                <a:spcPct val="110000"/>
              </a:lnSpc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10" name="橢圓​​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​​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4" name="橢圓​​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7" name="手繪多邊形：圖形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手繪多邊形：圖案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7" name="手繪多邊形：圖案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圖片的引述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版面配置區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/>
              <a:t>20XX/9/3</a:t>
            </a:r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/>
              <a:t>簡報標題</a:t>
            </a:r>
            <a:endParaRPr lang="zh-TW" altLang="en-US" noProof="0">
              <a:latin typeface="Microsoft JhengHei UI" panose="020B0604030504040204" pitchFamily="34" charset="-120"/>
            </a:endParaRP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/>
              <a:pPr>
                <a:defRPr/>
              </a:pPr>
              <a:t>‹#›</a:t>
            </a:fld>
            <a:endParaRPr lang="zh-TW" altLang="en-US" noProof="0">
              <a:latin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9" name="手繪多邊形：圖案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10" name="手繪多邊形：圖案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noProof="0">
                <a:solidFill>
                  <a:prstClr val="black">
                    <a:tint val="75000"/>
                  </a:prstClr>
                </a:solidFill>
              </a:rPr>
              <a:t>20XX/9/3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76B855D-E9CC-4FF8-AD85-6CDC7B89A0DE}" type="slidenum">
              <a:rPr lang="en-US" altLang="zh-TW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B4451A-291C-44AE-B14D-7FA495CC6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5890" y="2541864"/>
            <a:ext cx="7030142" cy="2587920"/>
          </a:xfrm>
        </p:spPr>
        <p:txBody>
          <a:bodyPr>
            <a:normAutofit/>
          </a:bodyPr>
          <a:lstStyle/>
          <a:p>
            <a:r>
              <a:rPr lang="en-US" altLang="zh-TW" dirty="0"/>
              <a:t>113</a:t>
            </a:r>
            <a:r>
              <a:rPr lang="zh-TW" altLang="en-US" dirty="0"/>
              <a:t>學年度下學期</a:t>
            </a:r>
            <a:br>
              <a:rPr lang="en-US" altLang="zh-TW" dirty="0"/>
            </a:br>
            <a:r>
              <a:rPr lang="zh-TW" altLang="en-US" dirty="0"/>
              <a:t>學校日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1AC567C-EB8D-4F02-8D74-CB46117A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1666" y="4639112"/>
            <a:ext cx="7164366" cy="1578808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二、四、六年級</a:t>
            </a:r>
            <a:endParaRPr lang="en-US" altLang="zh-TW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英語科任趙敏如老師</a:t>
            </a:r>
          </a:p>
        </p:txBody>
      </p:sp>
    </p:spTree>
    <p:extLst>
      <p:ext uri="{BB962C8B-B14F-4D97-AF65-F5344CB8AC3E}">
        <p14:creationId xmlns:p14="http://schemas.microsoft.com/office/powerpoint/2010/main" val="175609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 descr="玩太空船玩具的男孩">
            <a:extLst>
              <a:ext uri="{FF2B5EF4-FFF2-40B4-BE49-F238E27FC236}">
                <a16:creationId xmlns:a16="http://schemas.microsoft.com/office/drawing/2014/main" id="{BB00A97C-4C32-42DA-9838-F3D341AB0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0" r="20"/>
          <a:stretch/>
        </p:blipFill>
        <p:spPr/>
      </p:pic>
      <p:pic>
        <p:nvPicPr>
          <p:cNvPr id="11" name="圖片版面配置區 10" descr="坐在台階上看書的小女孩">
            <a:extLst>
              <a:ext uri="{FF2B5EF4-FFF2-40B4-BE49-F238E27FC236}">
                <a16:creationId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23" b="23"/>
          <a:stretch/>
        </p:blipFill>
        <p:spPr>
          <a:xfrm>
            <a:off x="7901260" y="2567159"/>
            <a:ext cx="4290740" cy="4130271"/>
          </a:xfrm>
        </p:spPr>
      </p:pic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1ACDC33-9ECB-89B3-A9CA-C8722CE6D4F2}"/>
              </a:ext>
            </a:extLst>
          </p:cNvPr>
          <p:cNvSpPr txBox="1"/>
          <p:nvPr/>
        </p:nvSpPr>
        <p:spPr>
          <a:xfrm>
            <a:off x="1028234" y="2900654"/>
            <a:ext cx="1163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期中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en-US" altLang="zh-TW" sz="1600" dirty="0">
                <a:solidFill>
                  <a:schemeClr val="bg1"/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midterm</a:t>
            </a:r>
            <a:endParaRPr lang="zh-TW" altLang="en-US" sz="1600" dirty="0">
              <a:solidFill>
                <a:schemeClr val="bg1"/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19" name="文字版面配置區 2">
            <a:extLst>
              <a:ext uri="{FF2B5EF4-FFF2-40B4-BE49-F238E27FC236}">
                <a16:creationId xmlns:a16="http://schemas.microsoft.com/office/drawing/2014/main" id="{9EF83FA4-E1D0-39F1-8E2D-2782EF7D72F3}"/>
              </a:ext>
            </a:extLst>
          </p:cNvPr>
          <p:cNvSpPr txBox="1">
            <a:spLocks/>
          </p:cNvSpPr>
          <p:nvPr/>
        </p:nvSpPr>
        <p:spPr>
          <a:xfrm>
            <a:off x="471341" y="1123389"/>
            <a:ext cx="5624660" cy="545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習作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Workbook</a:t>
            </a: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教完一個觀念，搭配課本在課堂完成。發還後必須確實訂正。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lvl="1" indent="0">
              <a:buNone/>
            </a:pP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口試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Oral test</a:t>
            </a: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期中考後，期末考前，共兩次。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lvl="1" indent="0">
              <a:buNone/>
            </a:pP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團隊合作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Teamwork</a:t>
            </a: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分組時，須發揮團隊合作。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05797EEF-D781-4550-B0E4-2AA31BC3FB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892EE71-9A33-4293-8F44-E7CB366ACE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B2676DE4-FCB1-4263-8133-EB1AF7CA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3BF97D-28E1-4919-AC4A-F3BAB40AD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62B8C6-110D-4E71-B698-0F77DA82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F5BDA7-8730-4B59-900D-A6152FC6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1DA78AA5-4EB4-4B8E-92DF-C52A920AF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BE79EAE-21B5-42B1-BF58-2926BDECD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3" t="20971" r="28131" b="26214"/>
          <a:stretch/>
        </p:blipFill>
        <p:spPr>
          <a:xfrm>
            <a:off x="2031500" y="401904"/>
            <a:ext cx="4114800" cy="602622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71E6EAC-9A37-46FF-9E0B-42924DF07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9" t="74563" r="27621" b="8003"/>
          <a:stretch/>
        </p:blipFill>
        <p:spPr>
          <a:xfrm>
            <a:off x="6446020" y="2076628"/>
            <a:ext cx="5348833" cy="24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3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Finish</a:t>
            </a:r>
            <a:br>
              <a:rPr lang="en-US" altLang="zh-TW" dirty="0"/>
            </a:br>
            <a:r>
              <a:rPr lang="zh-TW" altLang="en-US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lvl="0" rtl="0"/>
              <a:t>12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191B2154-B022-B592-B3C4-B1DF13B9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b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四年級 </a:t>
            </a:r>
            <a:r>
              <a:rPr lang="zh-TW" altLang="en-US" b="1" dirty="0">
                <a:solidFill>
                  <a:srgbClr val="FFFFFF"/>
                </a:solidFill>
              </a:rPr>
              <a:t>大佳</a:t>
            </a:r>
            <a:r>
              <a:rPr lang="en-US" altLang="zh-TW" b="1" dirty="0">
                <a:solidFill>
                  <a:srgbClr val="FFFFFF"/>
                </a:solidFill>
              </a:rPr>
              <a:t>ABC</a:t>
            </a:r>
            <a:br>
              <a:rPr lang="en-US" altLang="zh-TW" b="1" dirty="0">
                <a:solidFill>
                  <a:srgbClr val="FFFFFF"/>
                </a:solidFill>
              </a:rPr>
            </a:br>
            <a:r>
              <a:rPr lang="en-US" altLang="zh-TW" b="1" dirty="0">
                <a:solidFill>
                  <a:srgbClr val="FFFFFF"/>
                </a:solidFill>
              </a:rPr>
              <a:t>English Class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TW" b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Miss Chao</a:t>
            </a:r>
          </a:p>
          <a:p>
            <a:pPr rtl="0"/>
            <a:r>
              <a:rPr lang="zh-TW" altLang="en-US" b="1" dirty="0"/>
              <a:t>趙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敏如</a:t>
            </a:r>
            <a:r>
              <a:rPr lang="zh-TW" altLang="en-US" b="1" dirty="0"/>
              <a:t>老師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Picture 2" descr="康軒CD線上聽服務">
            <a:extLst>
              <a:ext uri="{FF2B5EF4-FFF2-40B4-BE49-F238E27FC236}">
                <a16:creationId xmlns:a16="http://schemas.microsoft.com/office/drawing/2014/main" id="{2EB6EA3E-B92A-4313-9A77-4A494B70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15" y="538323"/>
            <a:ext cx="3413789" cy="42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3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FFB21FCB-E20C-4898-AE5F-556AB559EF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F60A571-A7FA-426E-B505-0672571F83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7492F67-1AE8-49BA-B9E2-919999E1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EB9CFE-2764-406E-AC51-F8A4D6B2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B262415-83F4-49CB-9282-2CC8083C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C78B46-032D-4C58-86F7-96000E5B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DC8AEC9-E8B1-4AA7-BFFD-45A2B866D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9D08B246-8C66-44E9-9E71-A59AAC2C3BCE}"/>
              </a:ext>
            </a:extLst>
          </p:cNvPr>
          <p:cNvSpPr txBox="1">
            <a:spLocks/>
          </p:cNvSpPr>
          <p:nvPr/>
        </p:nvSpPr>
        <p:spPr>
          <a:xfrm>
            <a:off x="1135898" y="258417"/>
            <a:ext cx="570302" cy="662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/>
              <a:t>發下</a:t>
            </a:r>
            <a:r>
              <a:rPr lang="zh-TW" altLang="en-US" sz="5400" b="1">
                <a:solidFill>
                  <a:srgbClr val="7030A0"/>
                </a:solidFill>
              </a:rPr>
              <a:t>英語通知單</a:t>
            </a:r>
            <a:endParaRPr lang="zh-TW" altLang="en-US" sz="5400" b="1" dirty="0">
              <a:solidFill>
                <a:srgbClr val="7030A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F5BBE7E-1233-45E6-AFA1-7F8653CBA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2" t="16829" r="35193" b="5333"/>
          <a:stretch/>
        </p:blipFill>
        <p:spPr>
          <a:xfrm>
            <a:off x="3169935" y="136524"/>
            <a:ext cx="4602466" cy="66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6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92" y="1527048"/>
            <a:ext cx="6142608" cy="393192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主題一 課程安排</a:t>
            </a:r>
          </a:p>
          <a:p>
            <a:pPr marL="0" indent="0" rtl="0">
              <a:buNone/>
            </a:pP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主題二 評量方式</a:t>
            </a:r>
          </a:p>
          <a:p>
            <a:pPr marL="0" indent="0" rtl="0">
              <a:buNone/>
            </a:pPr>
            <a:r>
              <a:rPr lang="zh-TW" altLang="en-US" sz="4000" dirty="0">
                <a:solidFill>
                  <a:schemeClr val="bg2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主題三 作業及上課表現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371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914400"/>
            <a:ext cx="5559552" cy="2514600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rgbClr val="FFFFFF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主題一</a:t>
            </a:r>
            <a:endParaRPr lang="zh-TW" altLang="en-US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2967" y="3738859"/>
            <a:ext cx="5559552" cy="153619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sz="60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課程安排</a:t>
            </a:r>
            <a:r>
              <a:rPr lang="en-US" altLang="zh-TW" sz="6000" dirty="0"/>
              <a:t>schedule</a:t>
            </a:r>
            <a:endParaRPr lang="zh-TW" altLang="en-US" sz="6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307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8AA74-F89F-48A1-B941-897EC05B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大佳</a:t>
            </a:r>
            <a:r>
              <a:rPr lang="en-US" altLang="zh-TW" dirty="0"/>
              <a:t>ABC(</a:t>
            </a:r>
            <a:r>
              <a:rPr lang="zh-TW" altLang="en-US" dirty="0"/>
              <a:t>英文</a:t>
            </a:r>
            <a:r>
              <a:rPr lang="en-US" altLang="zh-TW" dirty="0"/>
              <a:t>)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節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8C87077-3DA0-43A0-9187-E1AACEF3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F9FC798-D312-EE57-D069-73583EE1C9DE}"/>
              </a:ext>
            </a:extLst>
          </p:cNvPr>
          <p:cNvSpPr txBox="1"/>
          <p:nvPr/>
        </p:nvSpPr>
        <p:spPr>
          <a:xfrm>
            <a:off x="2405095" y="2089948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AF4F3D4-C958-C2F6-A711-212134AEEF0E}"/>
              </a:ext>
            </a:extLst>
          </p:cNvPr>
          <p:cNvSpPr txBox="1"/>
          <p:nvPr/>
        </p:nvSpPr>
        <p:spPr>
          <a:xfrm>
            <a:off x="5144639" y="1869447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2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644D9FF-76A8-ECC5-1FF5-FDA4DE5BD600}"/>
              </a:ext>
            </a:extLst>
          </p:cNvPr>
          <p:cNvSpPr txBox="1"/>
          <p:nvPr/>
        </p:nvSpPr>
        <p:spPr>
          <a:xfrm>
            <a:off x="7918308" y="2019162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3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F81DFE8-E8D8-03A1-B92A-51ED6B2EF27A}"/>
              </a:ext>
            </a:extLst>
          </p:cNvPr>
          <p:cNvSpPr txBox="1"/>
          <p:nvPr/>
        </p:nvSpPr>
        <p:spPr>
          <a:xfrm>
            <a:off x="2283554" y="4695766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4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75CEC6B-9A3D-F779-2940-82417BA7A8B6}"/>
              </a:ext>
            </a:extLst>
          </p:cNvPr>
          <p:cNvSpPr/>
          <p:nvPr/>
        </p:nvSpPr>
        <p:spPr>
          <a:xfrm>
            <a:off x="744718" y="1906891"/>
            <a:ext cx="5796941" cy="4481679"/>
          </a:xfrm>
          <a:prstGeom prst="ellipse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1267802"/>
              <a:satOff val="-25504"/>
              <a:lumOff val="-9150"/>
              <a:alphaOff val="0"/>
            </a:schemeClr>
          </a:fillRef>
          <a:effectRef idx="0">
            <a:schemeClr val="accent2">
              <a:hueOff val="1267802"/>
              <a:satOff val="-25504"/>
              <a:lumOff val="-915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B13AD5FE-022D-81CE-B53C-6E305DC204CB}"/>
              </a:ext>
            </a:extLst>
          </p:cNvPr>
          <p:cNvSpPr/>
          <p:nvPr/>
        </p:nvSpPr>
        <p:spPr>
          <a:xfrm>
            <a:off x="6754303" y="2019162"/>
            <a:ext cx="4561880" cy="4022569"/>
          </a:xfrm>
          <a:prstGeom prst="ellipse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E33C12A-B493-B95A-899D-8485E9A23EEE}"/>
              </a:ext>
            </a:extLst>
          </p:cNvPr>
          <p:cNvSpPr txBox="1"/>
          <p:nvPr/>
        </p:nvSpPr>
        <p:spPr>
          <a:xfrm>
            <a:off x="1812878" y="2676332"/>
            <a:ext cx="42831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2</a:t>
            </a:r>
          </a:p>
          <a:p>
            <a:r>
              <a:rPr lang="zh-TW" altLang="en-US" sz="4000" dirty="0">
                <a:solidFill>
                  <a:schemeClr val="bg1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Aharoni" panose="020B0604020202020204" pitchFamily="2" charset="-79"/>
              </a:rPr>
              <a:t>英文課本、習作</a:t>
            </a:r>
            <a:endParaRPr lang="en-US" altLang="zh-TW" sz="4000" dirty="0">
              <a:solidFill>
                <a:schemeClr val="bg1"/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Aharoni" panose="020B0604020202020204" pitchFamily="2" charset="-79"/>
            </a:endParaRPr>
          </a:p>
          <a:p>
            <a:endParaRPr lang="zh-TW" altLang="en-US" sz="32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38292BC-3DFE-43FC-9831-E13C7C1E6702}"/>
              </a:ext>
            </a:extLst>
          </p:cNvPr>
          <p:cNvSpPr txBox="1"/>
          <p:nvPr/>
        </p:nvSpPr>
        <p:spPr>
          <a:xfrm>
            <a:off x="7350044" y="2638888"/>
            <a:ext cx="4097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</a:t>
            </a:r>
          </a:p>
          <a:p>
            <a:r>
              <a:rPr lang="zh-TW" altLang="en-US" sz="4000" dirty="0">
                <a:solidFill>
                  <a:schemeClr val="bg1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Aharoni" panose="020B0604020202020204" pitchFamily="2" charset="-79"/>
              </a:rPr>
              <a:t>語世界</a:t>
            </a:r>
            <a:r>
              <a:rPr lang="en-US" altLang="zh-TW" sz="4000" dirty="0">
                <a:solidFill>
                  <a:schemeClr val="bg1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Cavolini" panose="03000502040302020204" pitchFamily="66" charset="0"/>
              </a:rPr>
              <a:t>LINK</a:t>
            </a:r>
            <a:endParaRPr lang="en-US" altLang="zh-TW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7FE9EC3-BAF3-4711-93C7-0C712707A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58770" r="41113" b="29838"/>
          <a:stretch/>
        </p:blipFill>
        <p:spPr>
          <a:xfrm>
            <a:off x="6566676" y="4270848"/>
            <a:ext cx="5350696" cy="781235"/>
          </a:xfrm>
          <a:prstGeom prst="rect">
            <a:avLst/>
          </a:prstGeom>
        </p:spPr>
      </p:pic>
      <p:sp>
        <p:nvSpPr>
          <p:cNvPr id="18" name="框架 17">
            <a:extLst>
              <a:ext uri="{FF2B5EF4-FFF2-40B4-BE49-F238E27FC236}">
                <a16:creationId xmlns:a16="http://schemas.microsoft.com/office/drawing/2014/main" id="{B618518F-CFCD-4A9F-A66D-2B4949AF26B8}"/>
              </a:ext>
            </a:extLst>
          </p:cNvPr>
          <p:cNvSpPr/>
          <p:nvPr/>
        </p:nvSpPr>
        <p:spPr>
          <a:xfrm>
            <a:off x="9173321" y="4606323"/>
            <a:ext cx="1617758" cy="49110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04" y="711440"/>
            <a:ext cx="5559552" cy="2514600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rgbClr val="FFFFFF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主題二</a:t>
            </a:r>
            <a:endParaRPr lang="zh-TW" altLang="en-US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8893" y="3429000"/>
            <a:ext cx="5559552" cy="1536192"/>
          </a:xfrm>
        </p:spPr>
        <p:txBody>
          <a:bodyPr rtlCol="0">
            <a:normAutofit lnSpcReduction="10000"/>
          </a:bodyPr>
          <a:lstStyle/>
          <a:p>
            <a:pPr lvl="1"/>
            <a:r>
              <a:rPr lang="zh-TW" altLang="en-US" sz="5600" dirty="0">
                <a:solidFill>
                  <a:schemeClr val="bg1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評量方式</a:t>
            </a:r>
            <a:endParaRPr lang="en-US" altLang="zh-TW" sz="5600" dirty="0">
              <a:solidFill>
                <a:schemeClr val="bg1"/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lvl="1"/>
            <a:r>
              <a:rPr lang="en-US" altLang="zh-TW" sz="5600" dirty="0">
                <a:solidFill>
                  <a:schemeClr val="bg1"/>
                </a:solidFill>
              </a:rPr>
              <a:t>A</a:t>
            </a:r>
            <a:r>
              <a:rPr lang="en-US" altLang="zh-TW" sz="56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ssessment</a:t>
            </a:r>
            <a:endParaRPr lang="zh-TW" altLang="en-US" sz="56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85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" name="Picture 2" descr="100分图片-100分素材下载-万素网">
            <a:extLst>
              <a:ext uri="{FF2B5EF4-FFF2-40B4-BE49-F238E27FC236}">
                <a16:creationId xmlns:a16="http://schemas.microsoft.com/office/drawing/2014/main" id="{DD0448A7-B287-A016-6657-6D601729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50" y="189211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3CF396F3-6D83-0488-9534-8EF50FEF48BD}"/>
              </a:ext>
            </a:extLst>
          </p:cNvPr>
          <p:cNvSpPr/>
          <p:nvPr/>
        </p:nvSpPr>
        <p:spPr>
          <a:xfrm>
            <a:off x="4708473" y="1892117"/>
            <a:ext cx="2775054" cy="3984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2535604"/>
              <a:satOff val="-51007"/>
              <a:lumOff val="-18301"/>
              <a:alphaOff val="0"/>
            </a:schemeClr>
          </a:fillRef>
          <a:effectRef idx="0">
            <a:schemeClr val="accent2">
              <a:hueOff val="2535604"/>
              <a:satOff val="-51007"/>
              <a:lumOff val="-18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5D163193-36A7-BC75-7E89-895B48B12731}"/>
              </a:ext>
            </a:extLst>
          </p:cNvPr>
          <p:cNvSpPr/>
          <p:nvPr/>
        </p:nvSpPr>
        <p:spPr>
          <a:xfrm>
            <a:off x="6977896" y="1806861"/>
            <a:ext cx="2775054" cy="3984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2535604"/>
              <a:satOff val="-51007"/>
              <a:lumOff val="-18301"/>
              <a:alphaOff val="0"/>
            </a:schemeClr>
          </a:fillRef>
          <a:effectRef idx="0">
            <a:schemeClr val="accent2">
              <a:hueOff val="2535604"/>
              <a:satOff val="-51007"/>
              <a:lumOff val="-18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1A57B82D-6975-E35B-3F38-75946378D3DC}"/>
              </a:ext>
            </a:extLst>
          </p:cNvPr>
          <p:cNvSpPr/>
          <p:nvPr/>
        </p:nvSpPr>
        <p:spPr>
          <a:xfrm>
            <a:off x="9376995" y="1806861"/>
            <a:ext cx="2775054" cy="3984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2535604"/>
              <a:satOff val="-51007"/>
              <a:lumOff val="-18301"/>
              <a:alphaOff val="0"/>
            </a:schemeClr>
          </a:fillRef>
          <a:effectRef idx="0">
            <a:schemeClr val="accent2">
              <a:hueOff val="2535604"/>
              <a:satOff val="-51007"/>
              <a:lumOff val="-18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CC8999C-4431-3600-23C3-F1EAFD4174FB}"/>
              </a:ext>
            </a:extLst>
          </p:cNvPr>
          <p:cNvSpPr txBox="1"/>
          <p:nvPr/>
        </p:nvSpPr>
        <p:spPr>
          <a:xfrm>
            <a:off x="5514037" y="2278485"/>
            <a:ext cx="116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英語期中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midterm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4A72A9E-672C-EC68-E493-B1F2F7131876}"/>
              </a:ext>
            </a:extLst>
          </p:cNvPr>
          <p:cNvSpPr txBox="1"/>
          <p:nvPr/>
        </p:nvSpPr>
        <p:spPr>
          <a:xfrm>
            <a:off x="7880848" y="2204641"/>
            <a:ext cx="116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英語期末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final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04D6278-053C-9231-CB53-577E5E789B65}"/>
              </a:ext>
            </a:extLst>
          </p:cNvPr>
          <p:cNvSpPr txBox="1"/>
          <p:nvPr/>
        </p:nvSpPr>
        <p:spPr>
          <a:xfrm>
            <a:off x="10018367" y="1891683"/>
            <a:ext cx="1669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英語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平時成績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Usual grades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21" name="文字版面配置區 2">
            <a:extLst>
              <a:ext uri="{FF2B5EF4-FFF2-40B4-BE49-F238E27FC236}">
                <a16:creationId xmlns:a16="http://schemas.microsoft.com/office/drawing/2014/main" id="{636EB51A-8A8E-4F63-38CF-1D6F1AEB8713}"/>
              </a:ext>
            </a:extLst>
          </p:cNvPr>
          <p:cNvSpPr txBox="1">
            <a:spLocks/>
          </p:cNvSpPr>
          <p:nvPr/>
        </p:nvSpPr>
        <p:spPr>
          <a:xfrm>
            <a:off x="9727380" y="3363020"/>
            <a:ext cx="2775054" cy="215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Quizzes</a:t>
            </a:r>
          </a:p>
          <a:p>
            <a:pPr marL="0" lvl="1" indent="0">
              <a:buNone/>
            </a:pPr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Workbook</a:t>
            </a:r>
          </a:p>
          <a:p>
            <a:pPr marL="0" lvl="1" indent="0">
              <a:buNone/>
            </a:pPr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Oral test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  <p:sp>
        <p:nvSpPr>
          <p:cNvPr id="22" name="文字版面配置區 2">
            <a:extLst>
              <a:ext uri="{FF2B5EF4-FFF2-40B4-BE49-F238E27FC236}">
                <a16:creationId xmlns:a16="http://schemas.microsoft.com/office/drawing/2014/main" id="{0A252E19-0B4B-C9D5-42F5-1469BB24ACA0}"/>
              </a:ext>
            </a:extLst>
          </p:cNvPr>
          <p:cNvSpPr txBox="1">
            <a:spLocks/>
          </p:cNvSpPr>
          <p:nvPr/>
        </p:nvSpPr>
        <p:spPr>
          <a:xfrm>
            <a:off x="5437969" y="3306451"/>
            <a:ext cx="1496146" cy="215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25%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  <p:sp>
        <p:nvSpPr>
          <p:cNvPr id="23" name="文字版面配置區 2">
            <a:extLst>
              <a:ext uri="{FF2B5EF4-FFF2-40B4-BE49-F238E27FC236}">
                <a16:creationId xmlns:a16="http://schemas.microsoft.com/office/drawing/2014/main" id="{3B892EBD-3E60-7967-E5F9-C12C83877EDB}"/>
              </a:ext>
            </a:extLst>
          </p:cNvPr>
          <p:cNvSpPr txBox="1">
            <a:spLocks/>
          </p:cNvSpPr>
          <p:nvPr/>
        </p:nvSpPr>
        <p:spPr>
          <a:xfrm>
            <a:off x="7725293" y="3282845"/>
            <a:ext cx="1496146" cy="215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25%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  <p:sp>
        <p:nvSpPr>
          <p:cNvPr id="24" name="文字版面配置區 2">
            <a:extLst>
              <a:ext uri="{FF2B5EF4-FFF2-40B4-BE49-F238E27FC236}">
                <a16:creationId xmlns:a16="http://schemas.microsoft.com/office/drawing/2014/main" id="{3D7E4F90-087D-DA6F-F92F-44B44A5E05A5}"/>
              </a:ext>
            </a:extLst>
          </p:cNvPr>
          <p:cNvSpPr txBox="1">
            <a:spLocks/>
          </p:cNvSpPr>
          <p:nvPr/>
        </p:nvSpPr>
        <p:spPr>
          <a:xfrm>
            <a:off x="10192088" y="4449930"/>
            <a:ext cx="1496146" cy="215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50%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1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941" y="2743200"/>
            <a:ext cx="7374091" cy="2386584"/>
          </a:xfrm>
        </p:spPr>
        <p:txBody>
          <a:bodyPr rtlCol="0">
            <a:normAutofit fontScale="90000"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二年級 大佳</a:t>
            </a:r>
            <a:r>
              <a:rPr lang="en-US" altLang="zh-TW" b="1" dirty="0">
                <a:solidFill>
                  <a:srgbClr val="FFFFFF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ABC</a:t>
            </a:r>
            <a:br>
              <a:rPr lang="en-US" altLang="zh-TW" b="1" dirty="0">
                <a:solidFill>
                  <a:srgbClr val="FFFFFF"/>
                </a:solidFill>
              </a:rPr>
            </a:br>
            <a:r>
              <a:rPr lang="en-US" altLang="zh-TW" b="1" dirty="0">
                <a:solidFill>
                  <a:srgbClr val="FFFFFF"/>
                </a:solidFill>
              </a:rPr>
              <a:t>English Class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TW" b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Miss Chao</a:t>
            </a:r>
          </a:p>
          <a:p>
            <a:pPr rtl="0"/>
            <a:r>
              <a:rPr lang="zh-TW" altLang="en-US" b="1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趙敏如老師</a:t>
            </a:r>
          </a:p>
        </p:txBody>
      </p:sp>
      <p:pic>
        <p:nvPicPr>
          <p:cNvPr id="4" name="Picture 2" descr="https://hessdigi.hess.com.tw/image/book/Super%20Fun/SF2-SB.PNG">
            <a:extLst>
              <a:ext uri="{FF2B5EF4-FFF2-40B4-BE49-F238E27FC236}">
                <a16:creationId xmlns:a16="http://schemas.microsoft.com/office/drawing/2014/main" id="{6B06BF9B-A075-4084-8A76-880C7D19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65" y="843230"/>
            <a:ext cx="3216676" cy="44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24" y="796282"/>
            <a:ext cx="5559552" cy="2514600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rgbClr val="FFFFFF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主題三</a:t>
            </a:r>
            <a:endParaRPr lang="zh-TW" altLang="en-US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237" y="3342341"/>
            <a:ext cx="6663526" cy="1536192"/>
          </a:xfrm>
        </p:spPr>
        <p:txBody>
          <a:bodyPr rtlCol="0">
            <a:normAutofit fontScale="40000" lnSpcReduction="20000"/>
          </a:bodyPr>
          <a:lstStyle/>
          <a:p>
            <a:pPr lvl="1"/>
            <a:r>
              <a:rPr lang="en-US" altLang="zh-TW" sz="11000" dirty="0">
                <a:solidFill>
                  <a:schemeClr val="bg1">
                    <a:lumMod val="95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Usual grades</a:t>
            </a:r>
            <a:endParaRPr lang="zh-TW" altLang="en-US" sz="11000" dirty="0">
              <a:solidFill>
                <a:schemeClr val="bg1">
                  <a:lumMod val="95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  <a:p>
            <a:pPr lvl="1"/>
            <a:r>
              <a:rPr lang="zh-TW" altLang="en-US" sz="11000" dirty="0">
                <a:solidFill>
                  <a:schemeClr val="bg1">
                    <a:lumMod val="9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作業及上課表現</a:t>
            </a:r>
            <a:endParaRPr lang="zh-TW" altLang="en-US" sz="5600" dirty="0">
              <a:solidFill>
                <a:schemeClr val="bg1">
                  <a:lumMod val="9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9897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 descr="玩太空船玩具的男孩">
            <a:extLst>
              <a:ext uri="{FF2B5EF4-FFF2-40B4-BE49-F238E27FC236}">
                <a16:creationId xmlns:a16="http://schemas.microsoft.com/office/drawing/2014/main" id="{BB00A97C-4C32-42DA-9838-F3D341AB0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0" r="20"/>
          <a:stretch/>
        </p:blipFill>
        <p:spPr/>
      </p:pic>
      <p:pic>
        <p:nvPicPr>
          <p:cNvPr id="11" name="圖片版面配置區 10" descr="坐在台階上看書的小女孩">
            <a:extLst>
              <a:ext uri="{FF2B5EF4-FFF2-40B4-BE49-F238E27FC236}">
                <a16:creationId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23" b="23"/>
          <a:stretch/>
        </p:blipFill>
        <p:spPr>
          <a:xfrm>
            <a:off x="7901260" y="2567159"/>
            <a:ext cx="4290740" cy="4130271"/>
          </a:xfrm>
        </p:spPr>
      </p:pic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1ACDC33-9ECB-89B3-A9CA-C8722CE6D4F2}"/>
              </a:ext>
            </a:extLst>
          </p:cNvPr>
          <p:cNvSpPr txBox="1"/>
          <p:nvPr/>
        </p:nvSpPr>
        <p:spPr>
          <a:xfrm>
            <a:off x="1028234" y="2900654"/>
            <a:ext cx="1163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期中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en-US" altLang="zh-TW" sz="1600" dirty="0">
                <a:solidFill>
                  <a:schemeClr val="bg1"/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midterm</a:t>
            </a:r>
            <a:endParaRPr lang="zh-TW" altLang="en-US" sz="1600" dirty="0">
              <a:solidFill>
                <a:schemeClr val="bg1"/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19" name="文字版面配置區 2">
            <a:extLst>
              <a:ext uri="{FF2B5EF4-FFF2-40B4-BE49-F238E27FC236}">
                <a16:creationId xmlns:a16="http://schemas.microsoft.com/office/drawing/2014/main" id="{9EF83FA4-E1D0-39F1-8E2D-2782EF7D72F3}"/>
              </a:ext>
            </a:extLst>
          </p:cNvPr>
          <p:cNvSpPr txBox="1">
            <a:spLocks/>
          </p:cNvSpPr>
          <p:nvPr/>
        </p:nvSpPr>
        <p:spPr>
          <a:xfrm>
            <a:off x="314266" y="1244024"/>
            <a:ext cx="6261609" cy="545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小考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Quizzes</a:t>
            </a: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每個單元都有單字聽力小考。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lvl="1" indent="0">
              <a:buNone/>
            </a:pP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習作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Workbook</a:t>
            </a: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教完一個單元，在課堂完成聽力及習寫。發還後必須確實訂正。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lvl="1" indent="0">
              <a:buNone/>
            </a:pP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口試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Oral test</a:t>
            </a: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期中考後，期末考前，共兩次。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lvl="1" indent="0">
              <a:buNone/>
            </a:pP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團隊合作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Teamwork</a:t>
            </a: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分組時，須發揮團隊合作。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27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C16EE597-3A61-4082-95C5-E196D00FE5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327C424-A4B1-4536-B3F9-BB9B22C8B3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0AA18F5-6F91-42A6-8074-7B3A1240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A74A8CC-93E5-4CDB-B6FA-E6C109AE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96E7B87-6E74-4118-A188-88EC7B56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0814F7-F53C-4E9F-8238-E2410232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0469704D-C69A-46DB-84F3-83DFFDCD9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4036DA8-64B1-49B3-9D2F-2F6AC0190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00" t="14110" r="28059" b="34110"/>
          <a:stretch/>
        </p:blipFill>
        <p:spPr>
          <a:xfrm>
            <a:off x="1872316" y="365760"/>
            <a:ext cx="4290740" cy="599628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33A1693-2A0E-4B03-9DBB-E1D6D880F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59" t="65760" r="28276" b="16366"/>
          <a:stretch/>
        </p:blipFill>
        <p:spPr>
          <a:xfrm>
            <a:off x="6462777" y="2395017"/>
            <a:ext cx="5003026" cy="24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17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Finish</a:t>
            </a:r>
            <a:br>
              <a:rPr lang="en-US" altLang="zh-TW" dirty="0"/>
            </a:br>
            <a:r>
              <a:rPr lang="zh-TW" altLang="en-US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lvl="0" rtl="0"/>
              <a:t>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191B2154-B022-B592-B3C4-B1DF13B9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210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b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六年級 英文</a:t>
            </a:r>
            <a:br>
              <a:rPr lang="en-US" altLang="zh-TW" b="1" dirty="0">
                <a:solidFill>
                  <a:srgbClr val="FFFFFF"/>
                </a:solidFill>
              </a:rPr>
            </a:br>
            <a:r>
              <a:rPr lang="en-US" altLang="zh-TW" b="1" dirty="0">
                <a:solidFill>
                  <a:srgbClr val="FFFFFF"/>
                </a:solidFill>
              </a:rPr>
              <a:t>English Class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TW" b="1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Miss Chao</a:t>
            </a:r>
          </a:p>
          <a:p>
            <a:pPr rtl="0"/>
            <a:r>
              <a:rPr lang="zh-TW" altLang="en-US" b="1" dirty="0"/>
              <a:t>趙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敏如</a:t>
            </a:r>
            <a:r>
              <a:rPr lang="zh-TW" altLang="en-US" b="1" dirty="0"/>
              <a:t>老師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074" name="Picture 2" descr="康軒學習網｜YOURCLASS專屬你的雲端課堂- 音檔：國小英語Follow Me 10">
            <a:extLst>
              <a:ext uri="{FF2B5EF4-FFF2-40B4-BE49-F238E27FC236}">
                <a16:creationId xmlns:a16="http://schemas.microsoft.com/office/drawing/2014/main" id="{02381F1F-E288-4503-B49B-0413ACEF6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t="13720" r="60012" b="13117"/>
          <a:stretch/>
        </p:blipFill>
        <p:spPr bwMode="auto">
          <a:xfrm>
            <a:off x="1438183" y="443213"/>
            <a:ext cx="3453413" cy="477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9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0A1D4A4B-3C72-4E43-AB80-AC3B8F8408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149CB96-24D9-4295-ACA4-27DD2CFE0B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4FF5F3-13D1-41B4-869E-3AD2F22B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1C12E5F-096D-44BA-9FBC-F63D4E9E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861324-E16C-4FEB-9245-DF10FAEB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74846B-7C8C-4C46-B296-46355556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1843A8EE-010A-4DB5-8EF3-C25AC203C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907C2D11-146C-4EE4-9366-93E23C3489E8}"/>
              </a:ext>
            </a:extLst>
          </p:cNvPr>
          <p:cNvSpPr txBox="1">
            <a:spLocks/>
          </p:cNvSpPr>
          <p:nvPr/>
        </p:nvSpPr>
        <p:spPr>
          <a:xfrm>
            <a:off x="1135898" y="258417"/>
            <a:ext cx="570302" cy="662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/>
              <a:t>發下</a:t>
            </a:r>
            <a:r>
              <a:rPr lang="zh-TW" altLang="en-US" sz="5400" b="1">
                <a:solidFill>
                  <a:srgbClr val="7030A0"/>
                </a:solidFill>
              </a:rPr>
              <a:t>英語通知單</a:t>
            </a:r>
            <a:endParaRPr lang="zh-TW" altLang="en-US" sz="5400" b="1" dirty="0">
              <a:solidFill>
                <a:srgbClr val="7030A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B180CE9-950D-41B6-8E37-80E568C05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69" t="17217" r="35193" b="5333"/>
          <a:stretch/>
        </p:blipFill>
        <p:spPr>
          <a:xfrm>
            <a:off x="3345850" y="71973"/>
            <a:ext cx="4582841" cy="65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主題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565648" cy="393192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主題一 課程安排</a:t>
            </a:r>
          </a:p>
          <a:p>
            <a:pPr marL="0" indent="0" rtl="0">
              <a:buNone/>
            </a:pP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主題二 評量方式</a:t>
            </a:r>
          </a:p>
          <a:p>
            <a:pPr marL="0" indent="0" rtl="0">
              <a:buNone/>
            </a:pPr>
            <a:r>
              <a:rPr lang="zh-TW" altLang="en-US" sz="4000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主題三 作業及上課表現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003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914400"/>
            <a:ext cx="5559552" cy="2514600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主題一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2967" y="3738859"/>
            <a:ext cx="5559552" cy="153619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sz="6000" dirty="0"/>
              <a:t>課程安排</a:t>
            </a:r>
            <a:r>
              <a:rPr lang="en-US" altLang="zh-TW" sz="6000" dirty="0"/>
              <a:t>schedule</a:t>
            </a:r>
            <a:endParaRPr lang="zh-TW" altLang="en-US" sz="6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8291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8AA74-F89F-48A1-B941-897EC05B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英文</a:t>
            </a:r>
            <a:r>
              <a:rPr lang="en-US" altLang="zh-TW" dirty="0"/>
              <a:t>4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節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8C87077-3DA0-43A0-9187-E1AACEF3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F9FC798-D312-EE57-D069-73583EE1C9DE}"/>
              </a:ext>
            </a:extLst>
          </p:cNvPr>
          <p:cNvSpPr txBox="1"/>
          <p:nvPr/>
        </p:nvSpPr>
        <p:spPr>
          <a:xfrm>
            <a:off x="2405095" y="2089948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AF4F3D4-C958-C2F6-A711-212134AEEF0E}"/>
              </a:ext>
            </a:extLst>
          </p:cNvPr>
          <p:cNvSpPr txBox="1"/>
          <p:nvPr/>
        </p:nvSpPr>
        <p:spPr>
          <a:xfrm>
            <a:off x="5144639" y="1869447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2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644D9FF-76A8-ECC5-1FF5-FDA4DE5BD600}"/>
              </a:ext>
            </a:extLst>
          </p:cNvPr>
          <p:cNvSpPr txBox="1"/>
          <p:nvPr/>
        </p:nvSpPr>
        <p:spPr>
          <a:xfrm>
            <a:off x="7918308" y="2019162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3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F81DFE8-E8D8-03A1-B92A-51ED6B2EF27A}"/>
              </a:ext>
            </a:extLst>
          </p:cNvPr>
          <p:cNvSpPr txBox="1"/>
          <p:nvPr/>
        </p:nvSpPr>
        <p:spPr>
          <a:xfrm>
            <a:off x="2283554" y="4695766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4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75CEC6B-9A3D-F779-2940-82417BA7A8B6}"/>
              </a:ext>
            </a:extLst>
          </p:cNvPr>
          <p:cNvSpPr/>
          <p:nvPr/>
        </p:nvSpPr>
        <p:spPr>
          <a:xfrm>
            <a:off x="741345" y="1569540"/>
            <a:ext cx="5796941" cy="4481679"/>
          </a:xfrm>
          <a:prstGeom prst="ellipse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1267802"/>
              <a:satOff val="-25504"/>
              <a:lumOff val="-9150"/>
              <a:alphaOff val="0"/>
            </a:schemeClr>
          </a:fillRef>
          <a:effectRef idx="0">
            <a:schemeClr val="accent2">
              <a:hueOff val="1267802"/>
              <a:satOff val="-25504"/>
              <a:lumOff val="-915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B13AD5FE-022D-81CE-B53C-6E305DC204CB}"/>
              </a:ext>
            </a:extLst>
          </p:cNvPr>
          <p:cNvSpPr/>
          <p:nvPr/>
        </p:nvSpPr>
        <p:spPr>
          <a:xfrm>
            <a:off x="6754303" y="1869447"/>
            <a:ext cx="4561880" cy="4022569"/>
          </a:xfrm>
          <a:prstGeom prst="ellipse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E33C12A-B493-B95A-899D-8485E9A23EEE}"/>
              </a:ext>
            </a:extLst>
          </p:cNvPr>
          <p:cNvSpPr txBox="1"/>
          <p:nvPr/>
        </p:nvSpPr>
        <p:spPr>
          <a:xfrm>
            <a:off x="1962962" y="1911078"/>
            <a:ext cx="42831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2</a:t>
            </a:r>
          </a:p>
          <a:p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-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英文課本、習作</a:t>
            </a:r>
            <a:endParaRPr lang="en-US" altLang="zh-TW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en-US" altLang="zh-TW" sz="66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</a:t>
            </a:r>
          </a:p>
          <a:p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-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語世界</a:t>
            </a:r>
            <a:r>
              <a:rPr lang="en-US" altLang="zh-TW" sz="4000" dirty="0">
                <a:solidFill>
                  <a:schemeClr val="bg1"/>
                </a:solidFill>
                <a:latin typeface="Cavolini" panose="03000502040302020204" pitchFamily="66" charset="0"/>
                <a:ea typeface="標楷體" panose="03000509000000000000" pitchFamily="65" charset="-120"/>
                <a:cs typeface="Cavolini" panose="03000502040302020204" pitchFamily="66" charset="0"/>
              </a:rPr>
              <a:t>LINK</a:t>
            </a:r>
          </a:p>
          <a:p>
            <a:endParaRPr lang="zh-TW" altLang="en-US" sz="32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38292BC-3DFE-43FC-9831-E13C7C1E6702}"/>
              </a:ext>
            </a:extLst>
          </p:cNvPr>
          <p:cNvSpPr txBox="1"/>
          <p:nvPr/>
        </p:nvSpPr>
        <p:spPr>
          <a:xfrm>
            <a:off x="7486274" y="2254167"/>
            <a:ext cx="4097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</a:t>
            </a:r>
          </a:p>
          <a:p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大佳世界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搭配外師</a:t>
            </a:r>
            <a:r>
              <a:rPr lang="en-US" altLang="zh-TW" sz="3600" dirty="0">
                <a:solidFill>
                  <a:schemeClr val="bg1"/>
                </a:solidFill>
                <a:latin typeface="Cavolini" panose="03000502040302020204" pitchFamily="66" charset="0"/>
                <a:ea typeface="標楷體" panose="03000509000000000000" pitchFamily="65" charset="-120"/>
                <a:cs typeface="Cavolini" panose="03000502040302020204" pitchFamily="66" charset="0"/>
              </a:rPr>
              <a:t>Wendy</a:t>
            </a:r>
          </a:p>
          <a:p>
            <a:r>
              <a:rPr lang="zh-TW" altLang="en-US" sz="3600" dirty="0">
                <a:solidFill>
                  <a:srgbClr val="FFFF00"/>
                </a:solidFill>
                <a:latin typeface="Cavolini" panose="03000502040302020204" pitchFamily="66" charset="0"/>
                <a:ea typeface="標楷體" panose="03000509000000000000" pitchFamily="65" charset="-120"/>
                <a:cs typeface="Cavolini" panose="03000502040302020204" pitchFamily="66" charset="0"/>
              </a:rPr>
              <a:t>與日本學生交流</a:t>
            </a:r>
            <a:endParaRPr lang="en-US" altLang="zh-TW" sz="3200" dirty="0">
              <a:solidFill>
                <a:srgbClr val="FFFF00"/>
              </a:solidFill>
              <a:latin typeface="Cavolini" panose="03000502040302020204" pitchFamily="66" charset="0"/>
              <a:ea typeface="標楷體" panose="03000509000000000000" pitchFamily="65" charset="-120"/>
              <a:cs typeface="Cavolini" panose="03000502040302020204" pitchFamily="66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6F60469-4C57-4CE0-B5E6-FAF4F290F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6" t="80777" r="42134" b="7961"/>
          <a:stretch/>
        </p:blipFill>
        <p:spPr>
          <a:xfrm>
            <a:off x="587746" y="5465207"/>
            <a:ext cx="6104138" cy="899756"/>
          </a:xfrm>
          <a:prstGeom prst="rect">
            <a:avLst/>
          </a:prstGeom>
        </p:spPr>
      </p:pic>
      <p:sp>
        <p:nvSpPr>
          <p:cNvPr id="18" name="框架 17">
            <a:extLst>
              <a:ext uri="{FF2B5EF4-FFF2-40B4-BE49-F238E27FC236}">
                <a16:creationId xmlns:a16="http://schemas.microsoft.com/office/drawing/2014/main" id="{03DAA312-4D1A-4C07-9698-FCB33DEE4DBD}"/>
              </a:ext>
            </a:extLst>
          </p:cNvPr>
          <p:cNvSpPr/>
          <p:nvPr/>
        </p:nvSpPr>
        <p:spPr>
          <a:xfrm>
            <a:off x="3405425" y="5858116"/>
            <a:ext cx="1868908" cy="56817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04" y="711440"/>
            <a:ext cx="5559552" cy="2514600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主題二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8893" y="3429000"/>
            <a:ext cx="5559552" cy="1536192"/>
          </a:xfrm>
        </p:spPr>
        <p:txBody>
          <a:bodyPr rtlCol="0">
            <a:normAutofit lnSpcReduction="10000"/>
          </a:bodyPr>
          <a:lstStyle/>
          <a:p>
            <a:pPr lvl="1"/>
            <a:r>
              <a:rPr lang="zh-TW" altLang="en-US" sz="5600" dirty="0">
                <a:solidFill>
                  <a:schemeClr val="bg1"/>
                </a:solidFill>
              </a:rPr>
              <a:t>評量方式</a:t>
            </a:r>
            <a:endParaRPr lang="en-US" altLang="zh-TW" sz="5600" dirty="0">
              <a:solidFill>
                <a:schemeClr val="bg1"/>
              </a:solidFill>
            </a:endParaRPr>
          </a:p>
          <a:p>
            <a:pPr lvl="1"/>
            <a:r>
              <a:rPr lang="en-US" altLang="zh-TW" sz="5600" dirty="0">
                <a:solidFill>
                  <a:schemeClr val="bg1"/>
                </a:solidFill>
              </a:rPr>
              <a:t>A</a:t>
            </a:r>
            <a:r>
              <a:rPr lang="en-US" altLang="zh-TW" sz="56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ssessment</a:t>
            </a:r>
            <a:endParaRPr lang="zh-TW" altLang="en-US" sz="56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678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35C7600F-823D-4ED1-A662-EE9FCEAC2D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1BE1AB-FD05-475C-9F73-C50F88E8E3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297DA7C-3A97-4DD6-B00C-6D6095D6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898" y="258417"/>
            <a:ext cx="570302" cy="6620966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發下</a:t>
            </a:r>
            <a:r>
              <a:rPr lang="zh-TW" altLang="en-US" sz="5400" b="1" dirty="0">
                <a:solidFill>
                  <a:srgbClr val="7030A0"/>
                </a:solidFill>
              </a:rPr>
              <a:t>英語通知單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A06E7F-BFA6-4F6A-8E5A-AD66FAF8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4042129-3B96-464F-99D0-C150BD5A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noProof="0">
                <a:solidFill>
                  <a:prstClr val="black">
                    <a:tint val="75000"/>
                  </a:prstClr>
                </a:solidFill>
              </a:rPr>
              <a:t>簡報標題</a:t>
            </a:r>
            <a:endParaRPr lang="zh-TW" altLang="en-US" noProof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EFC4FC-9271-44C6-8D91-FE44A0CA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E1346971-B892-4136-B94B-006553C98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0472784-722B-4E5A-B59B-DD2C62143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50" t="14497" r="35923" b="8350"/>
          <a:stretch/>
        </p:blipFill>
        <p:spPr>
          <a:xfrm>
            <a:off x="3269133" y="82182"/>
            <a:ext cx="4632125" cy="67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2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" name="Picture 2" descr="100分图片-100分素材下载-万素网">
            <a:extLst>
              <a:ext uri="{FF2B5EF4-FFF2-40B4-BE49-F238E27FC236}">
                <a16:creationId xmlns:a16="http://schemas.microsoft.com/office/drawing/2014/main" id="{DD0448A7-B287-A016-6657-6D601729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50" y="189211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3CF396F3-6D83-0488-9534-8EF50FEF48BD}"/>
              </a:ext>
            </a:extLst>
          </p:cNvPr>
          <p:cNvSpPr/>
          <p:nvPr/>
        </p:nvSpPr>
        <p:spPr>
          <a:xfrm>
            <a:off x="4708473" y="1892117"/>
            <a:ext cx="2775054" cy="3984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2535604"/>
              <a:satOff val="-51007"/>
              <a:lumOff val="-18301"/>
              <a:alphaOff val="0"/>
            </a:schemeClr>
          </a:fillRef>
          <a:effectRef idx="0">
            <a:schemeClr val="accent2">
              <a:hueOff val="2535604"/>
              <a:satOff val="-51007"/>
              <a:lumOff val="-18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5D163193-36A7-BC75-7E89-895B48B12731}"/>
              </a:ext>
            </a:extLst>
          </p:cNvPr>
          <p:cNvSpPr/>
          <p:nvPr/>
        </p:nvSpPr>
        <p:spPr>
          <a:xfrm>
            <a:off x="6977896" y="1806861"/>
            <a:ext cx="2775054" cy="3984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2535604"/>
              <a:satOff val="-51007"/>
              <a:lumOff val="-18301"/>
              <a:alphaOff val="0"/>
            </a:schemeClr>
          </a:fillRef>
          <a:effectRef idx="0">
            <a:schemeClr val="accent2">
              <a:hueOff val="2535604"/>
              <a:satOff val="-51007"/>
              <a:lumOff val="-18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1A57B82D-6975-E35B-3F38-75946378D3DC}"/>
              </a:ext>
            </a:extLst>
          </p:cNvPr>
          <p:cNvSpPr/>
          <p:nvPr/>
        </p:nvSpPr>
        <p:spPr>
          <a:xfrm>
            <a:off x="9376995" y="1806861"/>
            <a:ext cx="2775054" cy="3984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2535604"/>
              <a:satOff val="-51007"/>
              <a:lumOff val="-18301"/>
              <a:alphaOff val="0"/>
            </a:schemeClr>
          </a:fillRef>
          <a:effectRef idx="0">
            <a:schemeClr val="accent2">
              <a:hueOff val="2535604"/>
              <a:satOff val="-51007"/>
              <a:lumOff val="-18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CC8999C-4431-3600-23C3-F1EAFD4174FB}"/>
              </a:ext>
            </a:extLst>
          </p:cNvPr>
          <p:cNvSpPr txBox="1"/>
          <p:nvPr/>
        </p:nvSpPr>
        <p:spPr>
          <a:xfrm>
            <a:off x="5514037" y="2278485"/>
            <a:ext cx="116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英語期中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midterm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4A72A9E-672C-EC68-E493-B1F2F7131876}"/>
              </a:ext>
            </a:extLst>
          </p:cNvPr>
          <p:cNvSpPr txBox="1"/>
          <p:nvPr/>
        </p:nvSpPr>
        <p:spPr>
          <a:xfrm>
            <a:off x="7880848" y="2204641"/>
            <a:ext cx="116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英語期末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final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04D6278-053C-9231-CB53-577E5E789B65}"/>
              </a:ext>
            </a:extLst>
          </p:cNvPr>
          <p:cNvSpPr txBox="1"/>
          <p:nvPr/>
        </p:nvSpPr>
        <p:spPr>
          <a:xfrm>
            <a:off x="10018367" y="1989235"/>
            <a:ext cx="1669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英語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平時成績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Usual grades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21" name="文字版面配置區 2">
            <a:extLst>
              <a:ext uri="{FF2B5EF4-FFF2-40B4-BE49-F238E27FC236}">
                <a16:creationId xmlns:a16="http://schemas.microsoft.com/office/drawing/2014/main" id="{636EB51A-8A8E-4F63-38CF-1D6F1AEB8713}"/>
              </a:ext>
            </a:extLst>
          </p:cNvPr>
          <p:cNvSpPr txBox="1">
            <a:spLocks/>
          </p:cNvSpPr>
          <p:nvPr/>
        </p:nvSpPr>
        <p:spPr>
          <a:xfrm>
            <a:off x="9752950" y="3306450"/>
            <a:ext cx="2775054" cy="215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Quizzes</a:t>
            </a:r>
          </a:p>
          <a:p>
            <a:pPr marL="0" lvl="1" indent="0">
              <a:buNone/>
            </a:pPr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Workbook</a:t>
            </a:r>
          </a:p>
          <a:p>
            <a:pPr marL="0" lvl="1" indent="0">
              <a:buNone/>
            </a:pPr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Oral test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  <p:sp>
        <p:nvSpPr>
          <p:cNvPr id="22" name="文字版面配置區 2">
            <a:extLst>
              <a:ext uri="{FF2B5EF4-FFF2-40B4-BE49-F238E27FC236}">
                <a16:creationId xmlns:a16="http://schemas.microsoft.com/office/drawing/2014/main" id="{0A252E19-0B4B-C9D5-42F5-1469BB24ACA0}"/>
              </a:ext>
            </a:extLst>
          </p:cNvPr>
          <p:cNvSpPr txBox="1">
            <a:spLocks/>
          </p:cNvSpPr>
          <p:nvPr/>
        </p:nvSpPr>
        <p:spPr>
          <a:xfrm>
            <a:off x="5437969" y="3306451"/>
            <a:ext cx="1496146" cy="215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25%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  <p:sp>
        <p:nvSpPr>
          <p:cNvPr id="23" name="文字版面配置區 2">
            <a:extLst>
              <a:ext uri="{FF2B5EF4-FFF2-40B4-BE49-F238E27FC236}">
                <a16:creationId xmlns:a16="http://schemas.microsoft.com/office/drawing/2014/main" id="{3B892EBD-3E60-7967-E5F9-C12C83877EDB}"/>
              </a:ext>
            </a:extLst>
          </p:cNvPr>
          <p:cNvSpPr txBox="1">
            <a:spLocks/>
          </p:cNvSpPr>
          <p:nvPr/>
        </p:nvSpPr>
        <p:spPr>
          <a:xfrm>
            <a:off x="7725293" y="3282845"/>
            <a:ext cx="1496146" cy="215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25%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  <p:sp>
        <p:nvSpPr>
          <p:cNvPr id="24" name="文字版面配置區 2">
            <a:extLst>
              <a:ext uri="{FF2B5EF4-FFF2-40B4-BE49-F238E27FC236}">
                <a16:creationId xmlns:a16="http://schemas.microsoft.com/office/drawing/2014/main" id="{3D7E4F90-087D-DA6F-F92F-44B44A5E05A5}"/>
              </a:ext>
            </a:extLst>
          </p:cNvPr>
          <p:cNvSpPr txBox="1">
            <a:spLocks/>
          </p:cNvSpPr>
          <p:nvPr/>
        </p:nvSpPr>
        <p:spPr>
          <a:xfrm>
            <a:off x="10366834" y="4895131"/>
            <a:ext cx="1496146" cy="1464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50%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89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24" y="796282"/>
            <a:ext cx="5559552" cy="2514600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主題三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5175" y="3429000"/>
            <a:ext cx="6663526" cy="1536192"/>
          </a:xfrm>
        </p:spPr>
        <p:txBody>
          <a:bodyPr rtlCol="0">
            <a:normAutofit fontScale="55000" lnSpcReduction="20000"/>
          </a:bodyPr>
          <a:lstStyle/>
          <a:p>
            <a:pPr lvl="1"/>
            <a:r>
              <a:rPr lang="en-US" altLang="zh-TW" sz="11000" dirty="0">
                <a:solidFill>
                  <a:schemeClr val="bg1">
                    <a:lumMod val="95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Usual grades</a:t>
            </a:r>
            <a:endParaRPr lang="zh-TW" altLang="en-US" sz="11000" dirty="0">
              <a:solidFill>
                <a:schemeClr val="bg1">
                  <a:lumMod val="95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  <a:p>
            <a:pPr lvl="1"/>
            <a:r>
              <a:rPr lang="zh-TW" altLang="en-US" sz="11000" dirty="0">
                <a:solidFill>
                  <a:schemeClr val="bg1">
                    <a:lumMod val="9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作業及上課表現</a:t>
            </a:r>
            <a:endParaRPr lang="zh-TW" altLang="en-US" sz="5600" dirty="0">
              <a:solidFill>
                <a:schemeClr val="bg1">
                  <a:lumMod val="9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7352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 descr="玩太空船玩具的男孩">
            <a:extLst>
              <a:ext uri="{FF2B5EF4-FFF2-40B4-BE49-F238E27FC236}">
                <a16:creationId xmlns:a16="http://schemas.microsoft.com/office/drawing/2014/main" id="{BB00A97C-4C32-42DA-9838-F3D341AB0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0" r="20"/>
          <a:stretch/>
        </p:blipFill>
        <p:spPr/>
      </p:pic>
      <p:pic>
        <p:nvPicPr>
          <p:cNvPr id="11" name="圖片版面配置區 10" descr="坐在台階上看書的小女孩">
            <a:extLst>
              <a:ext uri="{FF2B5EF4-FFF2-40B4-BE49-F238E27FC236}">
                <a16:creationId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23" b="23"/>
          <a:stretch/>
        </p:blipFill>
        <p:spPr>
          <a:xfrm>
            <a:off x="7901260" y="2567159"/>
            <a:ext cx="4290740" cy="4130271"/>
          </a:xfrm>
        </p:spPr>
      </p:pic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1ACDC33-9ECB-89B3-A9CA-C8722CE6D4F2}"/>
              </a:ext>
            </a:extLst>
          </p:cNvPr>
          <p:cNvSpPr txBox="1"/>
          <p:nvPr/>
        </p:nvSpPr>
        <p:spPr>
          <a:xfrm>
            <a:off x="1028234" y="2900654"/>
            <a:ext cx="1163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期中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haroni" panose="020B0604020202020204" pitchFamily="2" charset="-79"/>
            </a:endParaRPr>
          </a:p>
          <a:p>
            <a:r>
              <a:rPr lang="en-US" altLang="zh-TW" sz="1600" dirty="0">
                <a:solidFill>
                  <a:schemeClr val="bg1"/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midterm</a:t>
            </a:r>
            <a:endParaRPr lang="zh-TW" altLang="en-US" sz="1600" dirty="0">
              <a:solidFill>
                <a:schemeClr val="bg1"/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19" name="文字版面配置區 2">
            <a:extLst>
              <a:ext uri="{FF2B5EF4-FFF2-40B4-BE49-F238E27FC236}">
                <a16:creationId xmlns:a16="http://schemas.microsoft.com/office/drawing/2014/main" id="{9EF83FA4-E1D0-39F1-8E2D-2782EF7D72F3}"/>
              </a:ext>
            </a:extLst>
          </p:cNvPr>
          <p:cNvSpPr txBox="1">
            <a:spLocks/>
          </p:cNvSpPr>
          <p:nvPr/>
        </p:nvSpPr>
        <p:spPr>
          <a:xfrm>
            <a:off x="314266" y="1244024"/>
            <a:ext cx="6261609" cy="545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</a:rPr>
              <a:t>小考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Quizzes</a:t>
            </a: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</a:rPr>
              <a:t>每個單元都有單字聽力小考。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</a:rPr>
              <a:t>習作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Workbook</a:t>
            </a: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</a:rPr>
              <a:t>教完一個單元，在課堂完成聽力及習寫。發還後必須確實訂正。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</a:rPr>
              <a:t>口試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Oral test</a:t>
            </a: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</a:rPr>
              <a:t>期中考後，期末考前，共兩次。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</a:rPr>
              <a:t>團隊合作</a:t>
            </a: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Teamwork</a:t>
            </a:r>
          </a:p>
          <a:p>
            <a:pPr marL="0" lvl="1" indent="0">
              <a:buNone/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</a:rPr>
              <a:t>分組時，須發揮團隊合作。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3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F7B8FD7D-E29B-46B1-BF71-C394F0580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9477DCC-859A-498F-B0C6-FB0134EE6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35A200F-7910-4879-A96F-C0CB07FF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005750-93FA-40B3-9300-184072BA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588D09-1DE9-4DEE-A01F-493F10E0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9BC41E8-79F5-43B1-871B-89E8A40F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noProof="0" dirty="0">
              <a:solidFill>
                <a:prstClr val="black">
                  <a:tint val="75000"/>
                </a:prstClr>
              </a:solidFill>
              <a:latin typeface="Microsoft JhengHei UI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037A7045-9543-4467-9C49-514950693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2921186-FE77-4A03-826D-C6CC845A5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25" t="21101" r="28277" b="30226"/>
          <a:stretch/>
        </p:blipFill>
        <p:spPr>
          <a:xfrm>
            <a:off x="1530257" y="532837"/>
            <a:ext cx="4440015" cy="595940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8E4E109-0D36-49D7-81D5-32EFCE2C8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25" t="71456" r="28277" b="9867"/>
          <a:stretch/>
        </p:blipFill>
        <p:spPr>
          <a:xfrm>
            <a:off x="6498188" y="2367473"/>
            <a:ext cx="4685519" cy="25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56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Finish</a:t>
            </a:r>
            <a:br>
              <a:rPr lang="en-US" altLang="zh-TW" dirty="0"/>
            </a:br>
            <a:r>
              <a:rPr lang="zh-TW" altLang="en-US" dirty="0"/>
              <a:t>完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lvl="0" rtl="0"/>
              <a:t>34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191B2154-B022-B592-B3C4-B1DF13B9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70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617" y="1527048"/>
            <a:ext cx="6677637" cy="393192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主題一 課程安排</a:t>
            </a:r>
          </a:p>
          <a:p>
            <a:pPr marL="0" indent="0" rtl="0">
              <a:buNone/>
            </a:pP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主題二 評量方式</a:t>
            </a:r>
          </a:p>
          <a:p>
            <a:pPr marL="0" indent="0" rtl="0">
              <a:buNone/>
            </a:pPr>
            <a:r>
              <a:rPr lang="zh-TW" altLang="en-US" sz="4000" dirty="0">
                <a:solidFill>
                  <a:schemeClr val="bg2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主題三 作業及上課表現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914400"/>
            <a:ext cx="5559552" cy="2514600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rgbClr val="FFFFFF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主題一</a:t>
            </a:r>
            <a:endParaRPr lang="zh-TW" altLang="en-US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2967" y="3738859"/>
            <a:ext cx="5559552" cy="153619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sz="60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課程安排</a:t>
            </a:r>
            <a:r>
              <a:rPr lang="en-US" altLang="zh-TW" sz="6000" dirty="0"/>
              <a:t>schedule</a:t>
            </a:r>
            <a:endParaRPr lang="zh-TW" altLang="en-US" sz="6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528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8AA74-F89F-48A1-B941-897EC05B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大佳</a:t>
            </a:r>
            <a:r>
              <a:rPr lang="en-US" altLang="zh-TW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ABC(</a:t>
            </a:r>
            <a:r>
              <a:rPr lang="zh-TW" altLang="en-US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英文</a:t>
            </a:r>
            <a:r>
              <a:rPr lang="en-US" altLang="zh-TW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)2</a:t>
            </a:r>
            <a:r>
              <a:rPr lang="zh-TW" altLang="en-US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節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8C87077-3DA0-43A0-9187-E1AACEF3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F9FC798-D312-EE57-D069-73583EE1C9DE}"/>
              </a:ext>
            </a:extLst>
          </p:cNvPr>
          <p:cNvSpPr txBox="1"/>
          <p:nvPr/>
        </p:nvSpPr>
        <p:spPr>
          <a:xfrm>
            <a:off x="2405095" y="2089948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AF4F3D4-C958-C2F6-A711-212134AEEF0E}"/>
              </a:ext>
            </a:extLst>
          </p:cNvPr>
          <p:cNvSpPr txBox="1"/>
          <p:nvPr/>
        </p:nvSpPr>
        <p:spPr>
          <a:xfrm>
            <a:off x="5144639" y="1869447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2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644D9FF-76A8-ECC5-1FF5-FDA4DE5BD600}"/>
              </a:ext>
            </a:extLst>
          </p:cNvPr>
          <p:cNvSpPr txBox="1"/>
          <p:nvPr/>
        </p:nvSpPr>
        <p:spPr>
          <a:xfrm>
            <a:off x="7918308" y="2019162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3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F81DFE8-E8D8-03A1-B92A-51ED6B2EF27A}"/>
              </a:ext>
            </a:extLst>
          </p:cNvPr>
          <p:cNvSpPr txBox="1"/>
          <p:nvPr/>
        </p:nvSpPr>
        <p:spPr>
          <a:xfrm>
            <a:off x="2283554" y="4695766"/>
            <a:ext cx="801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4</a:t>
            </a:r>
            <a:endParaRPr lang="zh-TW" altLang="en-US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75CEC6B-9A3D-F779-2940-82417BA7A8B6}"/>
              </a:ext>
            </a:extLst>
          </p:cNvPr>
          <p:cNvSpPr/>
          <p:nvPr/>
        </p:nvSpPr>
        <p:spPr>
          <a:xfrm>
            <a:off x="744718" y="1906891"/>
            <a:ext cx="5796941" cy="4481679"/>
          </a:xfrm>
          <a:prstGeom prst="ellipse">
            <a:avLst/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1267802"/>
              <a:satOff val="-25504"/>
              <a:lumOff val="-9150"/>
              <a:alphaOff val="0"/>
            </a:schemeClr>
          </a:fillRef>
          <a:effectRef idx="0">
            <a:schemeClr val="accent2">
              <a:hueOff val="1267802"/>
              <a:satOff val="-25504"/>
              <a:lumOff val="-915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E33C12A-B493-B95A-899D-8485E9A23EEE}"/>
              </a:ext>
            </a:extLst>
          </p:cNvPr>
          <p:cNvSpPr txBox="1"/>
          <p:nvPr/>
        </p:nvSpPr>
        <p:spPr>
          <a:xfrm>
            <a:off x="1666607" y="2462635"/>
            <a:ext cx="4283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2</a:t>
            </a:r>
            <a:endParaRPr lang="en-US" altLang="zh-TW" sz="44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haroni" panose="020B0604020202020204" pitchFamily="2" charset="-79"/>
              </a:rPr>
              <a:t>-</a:t>
            </a:r>
            <a:r>
              <a:rPr lang="zh-TW" altLang="en-US" sz="4000" dirty="0">
                <a:solidFill>
                  <a:schemeClr val="bg1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Aharoni" panose="020B0604020202020204" pitchFamily="2" charset="-79"/>
              </a:rPr>
              <a:t>英文課本及習作</a:t>
            </a:r>
            <a:endParaRPr lang="en-US" altLang="zh-TW" sz="4000" dirty="0">
              <a:solidFill>
                <a:schemeClr val="bg1"/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Aharoni" panose="020B0604020202020204" pitchFamily="2" charset="-79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38292BC-3DFE-43FC-9831-E13C7C1E6702}"/>
              </a:ext>
            </a:extLst>
          </p:cNvPr>
          <p:cNvSpPr txBox="1"/>
          <p:nvPr/>
        </p:nvSpPr>
        <p:spPr>
          <a:xfrm>
            <a:off x="7336398" y="2172571"/>
            <a:ext cx="4097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</a:t>
            </a:r>
          </a:p>
          <a:p>
            <a:r>
              <a:rPr lang="zh-TW" altLang="en-US" sz="3600" dirty="0">
                <a:solidFill>
                  <a:schemeClr val="bg1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Aharoni" panose="020B0604020202020204" pitchFamily="2" charset="-79"/>
              </a:rPr>
              <a:t>大佳閱</a:t>
            </a:r>
            <a:endParaRPr lang="en-US" altLang="zh-TW" sz="3600" dirty="0">
              <a:solidFill>
                <a:schemeClr val="bg1"/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Aharoni" panose="020B0604020202020204" pitchFamily="2" charset="-79"/>
            </a:endParaRPr>
          </a:p>
          <a:p>
            <a:r>
              <a:rPr lang="en-US" altLang="zh-TW" sz="3600" dirty="0">
                <a:solidFill>
                  <a:schemeClr val="bg1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Aharoni" panose="020B0604020202020204" pitchFamily="2" charset="-79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Aharoni" panose="020B0604020202020204" pitchFamily="2" charset="-79"/>
              </a:rPr>
              <a:t>國家</a:t>
            </a:r>
            <a:r>
              <a:rPr lang="en-US" altLang="zh-TW" sz="3600" dirty="0">
                <a:solidFill>
                  <a:schemeClr val="bg1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Aharoni" panose="020B0604020202020204" pitchFamily="2" charset="-79"/>
              </a:rPr>
              <a:t>)</a:t>
            </a:r>
          </a:p>
          <a:p>
            <a:r>
              <a:rPr lang="en-US" altLang="zh-TW" sz="3600" dirty="0">
                <a:solidFill>
                  <a:schemeClr val="bg1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Aharoni" panose="020B0604020202020204" pitchFamily="2" charset="-79"/>
              </a:rPr>
              <a:t>English Reading</a:t>
            </a:r>
          </a:p>
          <a:p>
            <a:endParaRPr lang="en-US" altLang="zh-TW" sz="3600" dirty="0">
              <a:solidFill>
                <a:schemeClr val="bg1"/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057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04" y="711440"/>
            <a:ext cx="5559552" cy="2514600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rgbClr val="FFFFFF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主題二</a:t>
            </a:r>
            <a:endParaRPr lang="zh-TW" altLang="en-US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8893" y="3429000"/>
            <a:ext cx="5559552" cy="1536192"/>
          </a:xfrm>
        </p:spPr>
        <p:txBody>
          <a:bodyPr rtlCol="0">
            <a:normAutofit lnSpcReduction="10000"/>
          </a:bodyPr>
          <a:lstStyle/>
          <a:p>
            <a:pPr lvl="1"/>
            <a:r>
              <a:rPr lang="zh-TW" altLang="en-US" sz="5600" dirty="0">
                <a:solidFill>
                  <a:schemeClr val="bg1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評量方式</a:t>
            </a:r>
            <a:endParaRPr lang="en-US" altLang="zh-TW" sz="5600" dirty="0">
              <a:solidFill>
                <a:schemeClr val="bg1"/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lvl="1"/>
            <a:r>
              <a:rPr lang="en-US" altLang="zh-TW" sz="5600" dirty="0">
                <a:solidFill>
                  <a:schemeClr val="bg1"/>
                </a:solidFill>
              </a:rPr>
              <a:t>A</a:t>
            </a:r>
            <a:r>
              <a:rPr lang="en-US" altLang="zh-TW" sz="56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ssessment</a:t>
            </a:r>
            <a:endParaRPr lang="zh-TW" altLang="en-US" sz="56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503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altLang="zh-TW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" name="Picture 2" descr="100分图片-100分素材下载-万素网">
            <a:extLst>
              <a:ext uri="{FF2B5EF4-FFF2-40B4-BE49-F238E27FC236}">
                <a16:creationId xmlns:a16="http://schemas.microsoft.com/office/drawing/2014/main" id="{DD0448A7-B287-A016-6657-6D601729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50" y="189211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3CF396F3-6D83-0488-9534-8EF50FEF48BD}"/>
              </a:ext>
            </a:extLst>
          </p:cNvPr>
          <p:cNvSpPr/>
          <p:nvPr/>
        </p:nvSpPr>
        <p:spPr>
          <a:xfrm>
            <a:off x="4708473" y="1892117"/>
            <a:ext cx="2775054" cy="3984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2535604"/>
              <a:satOff val="-51007"/>
              <a:lumOff val="-18301"/>
              <a:alphaOff val="0"/>
            </a:schemeClr>
          </a:fillRef>
          <a:effectRef idx="0">
            <a:schemeClr val="accent2">
              <a:hueOff val="2535604"/>
              <a:satOff val="-51007"/>
              <a:lumOff val="-18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5D163193-36A7-BC75-7E89-895B48B12731}"/>
              </a:ext>
            </a:extLst>
          </p:cNvPr>
          <p:cNvSpPr/>
          <p:nvPr/>
        </p:nvSpPr>
        <p:spPr>
          <a:xfrm>
            <a:off x="6977896" y="1806861"/>
            <a:ext cx="2775054" cy="3984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2535604"/>
              <a:satOff val="-51007"/>
              <a:lumOff val="-18301"/>
              <a:alphaOff val="0"/>
            </a:schemeClr>
          </a:fillRef>
          <a:effectRef idx="0">
            <a:schemeClr val="accent2">
              <a:hueOff val="2535604"/>
              <a:satOff val="-51007"/>
              <a:lumOff val="-18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1A57B82D-6975-E35B-3F38-75946378D3DC}"/>
              </a:ext>
            </a:extLst>
          </p:cNvPr>
          <p:cNvSpPr/>
          <p:nvPr/>
        </p:nvSpPr>
        <p:spPr>
          <a:xfrm>
            <a:off x="9376995" y="1806861"/>
            <a:ext cx="2775054" cy="3984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2535604"/>
              <a:satOff val="-51007"/>
              <a:lumOff val="-18301"/>
              <a:alphaOff val="0"/>
            </a:schemeClr>
          </a:fillRef>
          <a:effectRef idx="0">
            <a:schemeClr val="accent2">
              <a:hueOff val="2535604"/>
              <a:satOff val="-51007"/>
              <a:lumOff val="-183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CC8999C-4431-3600-23C3-F1EAFD4174FB}"/>
              </a:ext>
            </a:extLst>
          </p:cNvPr>
          <p:cNvSpPr txBox="1"/>
          <p:nvPr/>
        </p:nvSpPr>
        <p:spPr>
          <a:xfrm>
            <a:off x="5514036" y="2278485"/>
            <a:ext cx="130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Aharoni" panose="020B0604020202020204" pitchFamily="2" charset="-79"/>
              </a:rPr>
              <a:t>英語期中</a:t>
            </a:r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midterm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4A72A9E-672C-EC68-E493-B1F2F7131876}"/>
              </a:ext>
            </a:extLst>
          </p:cNvPr>
          <p:cNvSpPr txBox="1"/>
          <p:nvPr/>
        </p:nvSpPr>
        <p:spPr>
          <a:xfrm>
            <a:off x="7880848" y="2204641"/>
            <a:ext cx="1340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Aharoni" panose="020B0604020202020204" pitchFamily="2" charset="-79"/>
              </a:rPr>
              <a:t>英語期末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Aharoni" panose="020B0604020202020204" pitchFamily="2" charset="-79"/>
            </a:endParaRP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final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04D6278-053C-9231-CB53-577E5E789B65}"/>
              </a:ext>
            </a:extLst>
          </p:cNvPr>
          <p:cNvSpPr txBox="1"/>
          <p:nvPr/>
        </p:nvSpPr>
        <p:spPr>
          <a:xfrm>
            <a:off x="10073176" y="2016166"/>
            <a:ext cx="1758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  <a:cs typeface="Aharoni" panose="020B0604020202020204" pitchFamily="2" charset="-79"/>
              </a:rPr>
              <a:t>英語平時成績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  <a:cs typeface="Aharoni" panose="020B0604020202020204" pitchFamily="2" charset="-79"/>
            </a:endParaRP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Usual grades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</p:txBody>
      </p:sp>
      <p:sp>
        <p:nvSpPr>
          <p:cNvPr id="21" name="文字版面配置區 2">
            <a:extLst>
              <a:ext uri="{FF2B5EF4-FFF2-40B4-BE49-F238E27FC236}">
                <a16:creationId xmlns:a16="http://schemas.microsoft.com/office/drawing/2014/main" id="{636EB51A-8A8E-4F63-38CF-1D6F1AEB8713}"/>
              </a:ext>
            </a:extLst>
          </p:cNvPr>
          <p:cNvSpPr txBox="1">
            <a:spLocks/>
          </p:cNvSpPr>
          <p:nvPr/>
        </p:nvSpPr>
        <p:spPr>
          <a:xfrm>
            <a:off x="9752950" y="3558992"/>
            <a:ext cx="2775054" cy="215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Workbook</a:t>
            </a:r>
          </a:p>
          <a:p>
            <a:pPr marL="0" lvl="1" indent="0">
              <a:buNone/>
            </a:pP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Oral test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  <p:sp>
        <p:nvSpPr>
          <p:cNvPr id="22" name="文字版面配置區 2">
            <a:extLst>
              <a:ext uri="{FF2B5EF4-FFF2-40B4-BE49-F238E27FC236}">
                <a16:creationId xmlns:a16="http://schemas.microsoft.com/office/drawing/2014/main" id="{0A252E19-0B4B-C9D5-42F5-1469BB24ACA0}"/>
              </a:ext>
            </a:extLst>
          </p:cNvPr>
          <p:cNvSpPr txBox="1">
            <a:spLocks/>
          </p:cNvSpPr>
          <p:nvPr/>
        </p:nvSpPr>
        <p:spPr>
          <a:xfrm>
            <a:off x="5437969" y="3306451"/>
            <a:ext cx="1496146" cy="215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25%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  <p:sp>
        <p:nvSpPr>
          <p:cNvPr id="23" name="文字版面配置區 2">
            <a:extLst>
              <a:ext uri="{FF2B5EF4-FFF2-40B4-BE49-F238E27FC236}">
                <a16:creationId xmlns:a16="http://schemas.microsoft.com/office/drawing/2014/main" id="{3B892EBD-3E60-7967-E5F9-C12C83877EDB}"/>
              </a:ext>
            </a:extLst>
          </p:cNvPr>
          <p:cNvSpPr txBox="1">
            <a:spLocks/>
          </p:cNvSpPr>
          <p:nvPr/>
        </p:nvSpPr>
        <p:spPr>
          <a:xfrm>
            <a:off x="7725293" y="3282845"/>
            <a:ext cx="1496146" cy="215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25%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  <p:sp>
        <p:nvSpPr>
          <p:cNvPr id="24" name="文字版面配置區 2">
            <a:extLst>
              <a:ext uri="{FF2B5EF4-FFF2-40B4-BE49-F238E27FC236}">
                <a16:creationId xmlns:a16="http://schemas.microsoft.com/office/drawing/2014/main" id="{3D7E4F90-087D-DA6F-F92F-44B44A5E05A5}"/>
              </a:ext>
            </a:extLst>
          </p:cNvPr>
          <p:cNvSpPr txBox="1">
            <a:spLocks/>
          </p:cNvSpPr>
          <p:nvPr/>
        </p:nvSpPr>
        <p:spPr>
          <a:xfrm>
            <a:off x="10251834" y="4564394"/>
            <a:ext cx="1496146" cy="2157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50%</a:t>
            </a:r>
          </a:p>
          <a:p>
            <a:pPr marL="0" lvl="1" indent="0">
              <a:buNone/>
            </a:pPr>
            <a:endParaRPr lang="zh-TW" altLang="en-US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8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24" y="796282"/>
            <a:ext cx="5559552" cy="2514600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rgbClr val="FFFFFF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主題三</a:t>
            </a:r>
            <a:endParaRPr lang="zh-TW" altLang="en-US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237" y="3429000"/>
            <a:ext cx="6663526" cy="1536192"/>
          </a:xfrm>
        </p:spPr>
        <p:txBody>
          <a:bodyPr rtlCol="0">
            <a:normAutofit fontScale="40000" lnSpcReduction="20000"/>
          </a:bodyPr>
          <a:lstStyle/>
          <a:p>
            <a:pPr lvl="1"/>
            <a:r>
              <a:rPr lang="en-US" altLang="zh-TW" sz="11000" dirty="0">
                <a:solidFill>
                  <a:schemeClr val="bg1">
                    <a:lumMod val="95000"/>
                  </a:schemeClr>
                </a:solidFill>
                <a:latin typeface="Cavolini" panose="020B0502040204020203" pitchFamily="66" charset="0"/>
                <a:ea typeface="標楷體" panose="03000509000000000000" pitchFamily="65" charset="-120"/>
                <a:cs typeface="Cavolini" panose="020B0502040204020203" pitchFamily="66" charset="0"/>
              </a:rPr>
              <a:t>Usual grades</a:t>
            </a:r>
            <a:endParaRPr lang="zh-TW" altLang="en-US" sz="11000" dirty="0">
              <a:solidFill>
                <a:schemeClr val="bg1">
                  <a:lumMod val="95000"/>
                </a:schemeClr>
              </a:solidFill>
              <a:latin typeface="Cavolini" panose="020B0502040204020203" pitchFamily="66" charset="0"/>
              <a:ea typeface="標楷體" panose="03000509000000000000" pitchFamily="65" charset="-120"/>
              <a:cs typeface="Cavolini" panose="020B0502040204020203" pitchFamily="66" charset="0"/>
            </a:endParaRPr>
          </a:p>
          <a:p>
            <a:pPr lvl="1"/>
            <a:r>
              <a:rPr lang="zh-TW" altLang="en-US" sz="11000" dirty="0">
                <a:solidFill>
                  <a:schemeClr val="bg1">
                    <a:lumMod val="9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作業及上課表現</a:t>
            </a:r>
            <a:endParaRPr lang="zh-TW" altLang="en-US" sz="5600" dirty="0">
              <a:solidFill>
                <a:schemeClr val="bg1">
                  <a:lumMod val="9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60413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010_TF78504181_Win32" id="{5A73FD0D-F961-484E-975C-E11BF2E57132}" vid="{7160F523-0130-4CEB-8262-3E2B2DD8B5A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71af3243-3dd4-4a8d-8c0d-dd76da1f02a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{5DD74129-EAC5-43BE-848A-BFD366E931B7}tf78504181_win32</Template>
  <TotalTime>255</TotalTime>
  <Words>523</Words>
  <Application>Microsoft Office PowerPoint</Application>
  <PresentationFormat>寬螢幕</PresentationFormat>
  <Paragraphs>205</Paragraphs>
  <Slides>34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2" baseType="lpstr">
      <vt:lpstr>Microsoft JhengHei UI</vt:lpstr>
      <vt:lpstr>王漢宗中楷體注音</vt:lpstr>
      <vt:lpstr>標楷體</vt:lpstr>
      <vt:lpstr>Aharoni</vt:lpstr>
      <vt:lpstr>Arial</vt:lpstr>
      <vt:lpstr>Avenir Next LT Pro</vt:lpstr>
      <vt:lpstr>Cavolini</vt:lpstr>
      <vt:lpstr>ShapesVTI</vt:lpstr>
      <vt:lpstr>113學年度下學期 學校日 </vt:lpstr>
      <vt:lpstr>二年級 大佳ABC English Class</vt:lpstr>
      <vt:lpstr>發下英語通知單</vt:lpstr>
      <vt:lpstr>主題</vt:lpstr>
      <vt:lpstr>主題一</vt:lpstr>
      <vt:lpstr>大佳ABC(英文)2節</vt:lpstr>
      <vt:lpstr>主題二</vt:lpstr>
      <vt:lpstr>PowerPoint 簡報</vt:lpstr>
      <vt:lpstr>主題三</vt:lpstr>
      <vt:lpstr>PowerPoint 簡報</vt:lpstr>
      <vt:lpstr>PowerPoint 簡報</vt:lpstr>
      <vt:lpstr>Finish 完</vt:lpstr>
      <vt:lpstr>四年級 大佳ABC English Class</vt:lpstr>
      <vt:lpstr>PowerPoint 簡報</vt:lpstr>
      <vt:lpstr>主題</vt:lpstr>
      <vt:lpstr>主題一</vt:lpstr>
      <vt:lpstr>大佳ABC(英文)3節</vt:lpstr>
      <vt:lpstr>主題二</vt:lpstr>
      <vt:lpstr>PowerPoint 簡報</vt:lpstr>
      <vt:lpstr>主題三</vt:lpstr>
      <vt:lpstr>PowerPoint 簡報</vt:lpstr>
      <vt:lpstr>PowerPoint 簡報</vt:lpstr>
      <vt:lpstr>Finish 完</vt:lpstr>
      <vt:lpstr>六年級 英文 English Class</vt:lpstr>
      <vt:lpstr>PowerPoint 簡報</vt:lpstr>
      <vt:lpstr>主題</vt:lpstr>
      <vt:lpstr>主題一</vt:lpstr>
      <vt:lpstr>英文4節</vt:lpstr>
      <vt:lpstr>主題二</vt:lpstr>
      <vt:lpstr>PowerPoint 簡報</vt:lpstr>
      <vt:lpstr>主題三</vt:lpstr>
      <vt:lpstr>PowerPoint 簡報</vt:lpstr>
      <vt:lpstr>PowerPoint 簡報</vt:lpstr>
      <vt:lpstr>Finish 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三年級  雙語自然</dc:title>
  <dc:creator>Shengwei Kobe Fang</dc:creator>
  <cp:lastModifiedBy>趙敏如</cp:lastModifiedBy>
  <cp:revision>146</cp:revision>
  <dcterms:created xsi:type="dcterms:W3CDTF">2022-08-29T09:17:34Z</dcterms:created>
  <dcterms:modified xsi:type="dcterms:W3CDTF">2025-02-19T02:56:13Z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