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</p:sldIdLst>
  <p:sldSz cx="18288000" cy="10287000"/>
  <p:notesSz cx="6858000" cy="9144000"/>
  <p:embeddedFontLst>
    <p:embeddedFont>
      <p:font typeface="Noto Sans T Chinese" panose="02020500000000000000" charset="-120"/>
      <p:regular r:id="rId7"/>
    </p:embeddedFont>
    <p:embeddedFont>
      <p:font typeface="Noto Sans T Chinese Bold" panose="02020500000000000000" charset="-120"/>
      <p:regular r:id="rId8"/>
    </p:embeddedFont>
    <p:embeddedFont>
      <p:font typeface="Noto Sans TC" panose="02020500000000000000" charset="-120"/>
      <p:regular r:id="rId9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icrosoft YaHei" panose="020B0503020204020204" pitchFamily="34" charset="-122"/>
      <p:regular r:id="rId15"/>
      <p:bold r:id="rId16"/>
    </p:embeddedFont>
    <p:embeddedFont>
      <p:font typeface="微軟正黑體" panose="020B0604030504040204" pitchFamily="34" charset="-12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5217" y="1833148"/>
            <a:ext cx="8884801" cy="7241577"/>
          </a:xfrm>
          <a:custGeom>
            <a:avLst/>
            <a:gdLst/>
            <a:ahLst/>
            <a:cxnLst/>
            <a:rect l="l" t="t" r="r" b="b"/>
            <a:pathLst>
              <a:path w="7235815" h="6376562">
                <a:moveTo>
                  <a:pt x="0" y="0"/>
                </a:moveTo>
                <a:lnTo>
                  <a:pt x="7235815" y="0"/>
                </a:lnTo>
                <a:lnTo>
                  <a:pt x="7235815" y="6376562"/>
                </a:lnTo>
                <a:lnTo>
                  <a:pt x="0" y="637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38400" y="3381441"/>
            <a:ext cx="12664772" cy="4050649"/>
          </a:xfrm>
          <a:custGeom>
            <a:avLst/>
            <a:gdLst/>
            <a:ahLst/>
            <a:cxnLst/>
            <a:rect l="l" t="t" r="r" b="b"/>
            <a:pathLst>
              <a:path w="12203816" h="3575223">
                <a:moveTo>
                  <a:pt x="0" y="0"/>
                </a:moveTo>
                <a:lnTo>
                  <a:pt x="12203816" y="0"/>
                </a:lnTo>
                <a:lnTo>
                  <a:pt x="12203816" y="3575223"/>
                </a:lnTo>
                <a:lnTo>
                  <a:pt x="0" y="3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54" r="-375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85638" y="4113548"/>
            <a:ext cx="12398860" cy="258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4"/>
              </a:lnSpc>
            </a:pPr>
            <a:r>
              <a:rPr lang="zh-TW" altLang="en-US" sz="6600" spc="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</a:t>
            </a:r>
            <a:r>
              <a:rPr lang="en-US" sz="6600" spc="80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年級雙語藝術</a:t>
            </a:r>
            <a:endParaRPr lang="en-US" sz="6600" spc="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10494"/>
              </a:lnSpc>
            </a:pPr>
            <a:r>
              <a:rPr lang="en-US" sz="6600" spc="80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學校日報告</a:t>
            </a:r>
            <a:endParaRPr lang="en-US" sz="6600" spc="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5300930" y="988324"/>
            <a:ext cx="1982481" cy="2021576"/>
            <a:chOff x="0" y="0"/>
            <a:chExt cx="1596308" cy="1841033"/>
          </a:xfrm>
        </p:grpSpPr>
        <p:sp>
          <p:nvSpPr>
            <p:cNvPr id="6" name="Freeform 6"/>
            <p:cNvSpPr/>
            <p:nvPr/>
          </p:nvSpPr>
          <p:spPr>
            <a:xfrm>
              <a:off x="1343" y="0"/>
              <a:ext cx="875713" cy="727936"/>
            </a:xfrm>
            <a:custGeom>
              <a:avLst/>
              <a:gdLst/>
              <a:ahLst/>
              <a:cxnLst/>
              <a:rect l="l" t="t" r="r" b="b"/>
              <a:pathLst>
                <a:path w="875713" h="727936">
                  <a:moveTo>
                    <a:pt x="0" y="0"/>
                  </a:moveTo>
                  <a:lnTo>
                    <a:pt x="875713" y="0"/>
                  </a:lnTo>
                  <a:lnTo>
                    <a:pt x="875713" y="727936"/>
                  </a:lnTo>
                  <a:lnTo>
                    <a:pt x="0" y="727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3849135">
              <a:off x="932961" y="494907"/>
              <a:ext cx="607441" cy="504935"/>
            </a:xfrm>
            <a:custGeom>
              <a:avLst/>
              <a:gdLst/>
              <a:ahLst/>
              <a:cxnLst/>
              <a:rect l="l" t="t" r="r" b="b"/>
              <a:pathLst>
                <a:path w="607441" h="504935">
                  <a:moveTo>
                    <a:pt x="0" y="0"/>
                  </a:moveTo>
                  <a:lnTo>
                    <a:pt x="607441" y="0"/>
                  </a:lnTo>
                  <a:lnTo>
                    <a:pt x="607441" y="504935"/>
                  </a:lnTo>
                  <a:lnTo>
                    <a:pt x="0" y="504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7701299">
              <a:off x="75501" y="1250280"/>
              <a:ext cx="554373" cy="460823"/>
            </a:xfrm>
            <a:custGeom>
              <a:avLst/>
              <a:gdLst/>
              <a:ahLst/>
              <a:cxnLst/>
              <a:rect l="l" t="t" r="r" b="b"/>
              <a:pathLst>
                <a:path w="554373" h="460823">
                  <a:moveTo>
                    <a:pt x="0" y="0"/>
                  </a:moveTo>
                  <a:lnTo>
                    <a:pt x="554373" y="0"/>
                  </a:lnTo>
                  <a:lnTo>
                    <a:pt x="554373" y="460822"/>
                  </a:lnTo>
                  <a:lnTo>
                    <a:pt x="0" y="460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95382" y="7573646"/>
            <a:ext cx="2006687" cy="2017337"/>
            <a:chOff x="0" y="0"/>
            <a:chExt cx="2142226" cy="2470645"/>
          </a:xfrm>
        </p:grpSpPr>
        <p:sp>
          <p:nvSpPr>
            <p:cNvPr id="10" name="Freeform 10"/>
            <p:cNvSpPr/>
            <p:nvPr/>
          </p:nvSpPr>
          <p:spPr>
            <a:xfrm>
              <a:off x="1802" y="0"/>
              <a:ext cx="1175196" cy="976882"/>
            </a:xfrm>
            <a:custGeom>
              <a:avLst/>
              <a:gdLst/>
              <a:ahLst/>
              <a:cxnLst/>
              <a:rect l="l" t="t" r="r" b="b"/>
              <a:pathLst>
                <a:path w="1175196" h="976882">
                  <a:moveTo>
                    <a:pt x="0" y="0"/>
                  </a:moveTo>
                  <a:lnTo>
                    <a:pt x="1175197" y="0"/>
                  </a:lnTo>
                  <a:lnTo>
                    <a:pt x="1175197" y="976882"/>
                  </a:lnTo>
                  <a:lnTo>
                    <a:pt x="0" y="976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849135">
              <a:off x="1252023" y="664159"/>
              <a:ext cx="815178" cy="677617"/>
            </a:xfrm>
            <a:custGeom>
              <a:avLst/>
              <a:gdLst/>
              <a:ahLst/>
              <a:cxnLst/>
              <a:rect l="l" t="t" r="r" b="b"/>
              <a:pathLst>
                <a:path w="815178" h="677617">
                  <a:moveTo>
                    <a:pt x="0" y="0"/>
                  </a:moveTo>
                  <a:lnTo>
                    <a:pt x="815178" y="0"/>
                  </a:lnTo>
                  <a:lnTo>
                    <a:pt x="815178" y="677617"/>
                  </a:lnTo>
                  <a:lnTo>
                    <a:pt x="0" y="67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7701299">
              <a:off x="101321" y="1677860"/>
              <a:ext cx="743962" cy="618419"/>
            </a:xfrm>
            <a:custGeom>
              <a:avLst/>
              <a:gdLst/>
              <a:ahLst/>
              <a:cxnLst/>
              <a:rect l="l" t="t" r="r" b="b"/>
              <a:pathLst>
                <a:path w="743962" h="618419">
                  <a:moveTo>
                    <a:pt x="0" y="0"/>
                  </a:moveTo>
                  <a:lnTo>
                    <a:pt x="743963" y="0"/>
                  </a:lnTo>
                  <a:lnTo>
                    <a:pt x="743963" y="618419"/>
                  </a:lnTo>
                  <a:lnTo>
                    <a:pt x="0" y="618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10068618">
            <a:off x="178613" y="-510273"/>
            <a:ext cx="2464809" cy="2997194"/>
          </a:xfrm>
          <a:custGeom>
            <a:avLst/>
            <a:gdLst/>
            <a:ahLst/>
            <a:cxnLst/>
            <a:rect l="l" t="t" r="r" b="b"/>
            <a:pathLst>
              <a:path w="2056943" h="2464747">
                <a:moveTo>
                  <a:pt x="0" y="0"/>
                </a:moveTo>
                <a:lnTo>
                  <a:pt x="2056943" y="0"/>
                </a:lnTo>
                <a:lnTo>
                  <a:pt x="2056943" y="2464746"/>
                </a:lnTo>
                <a:lnTo>
                  <a:pt x="0" y="2464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41439">
            <a:off x="15688514" y="7285742"/>
            <a:ext cx="2240990" cy="3083766"/>
          </a:xfrm>
          <a:custGeom>
            <a:avLst/>
            <a:gdLst/>
            <a:ahLst/>
            <a:cxnLst/>
            <a:rect l="l" t="t" r="r" b="b"/>
            <a:pathLst>
              <a:path w="1997522" h="2393545">
                <a:moveTo>
                  <a:pt x="0" y="0"/>
                </a:moveTo>
                <a:lnTo>
                  <a:pt x="1997523" y="0"/>
                </a:lnTo>
                <a:lnTo>
                  <a:pt x="1997523" y="2393546"/>
                </a:lnTo>
                <a:lnTo>
                  <a:pt x="0" y="2393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708351" y="8066274"/>
            <a:ext cx="13290660" cy="72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en-US" sz="4400" spc="176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授課教師：盧楷靜</a:t>
            </a:r>
            <a:endParaRPr lang="en-US" sz="4400" spc="176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52600" y="1622508"/>
            <a:ext cx="8598843" cy="116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6"/>
              </a:lnSpc>
              <a:spcBef>
                <a:spcPct val="0"/>
              </a:spcBef>
            </a:pPr>
            <a:r>
              <a:rPr lang="zh-TW" altLang="en-US" sz="6504" spc="266" dirty="0">
                <a:solidFill>
                  <a:srgbClr val="000000"/>
                </a:solidFill>
                <a:ea typeface="Noto Sans T Chinese Bold"/>
              </a:rPr>
              <a:t>臺</a:t>
            </a:r>
            <a:r>
              <a:rPr lang="en-US" sz="6504" spc="266" dirty="0" err="1">
                <a:solidFill>
                  <a:srgbClr val="000000"/>
                </a:solidFill>
                <a:ea typeface="Noto Sans T Chinese Bold"/>
              </a:rPr>
              <a:t>北市中山區大佳國小</a:t>
            </a:r>
            <a:endParaRPr lang="en-US" sz="6504" spc="266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3341284" y="5703673"/>
            <a:ext cx="7984634" cy="6895067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4"/>
                </a:lnTo>
                <a:lnTo>
                  <a:pt x="0" y="844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87200" y="7619478"/>
            <a:ext cx="3685361" cy="3063456"/>
          </a:xfrm>
          <a:custGeom>
            <a:avLst/>
            <a:gdLst/>
            <a:ahLst/>
            <a:cxnLst/>
            <a:rect l="l" t="t" r="r" b="b"/>
            <a:pathLst>
              <a:path w="3685361" h="3063456">
                <a:moveTo>
                  <a:pt x="0" y="0"/>
                </a:moveTo>
                <a:lnTo>
                  <a:pt x="3685361" y="0"/>
                </a:lnTo>
                <a:lnTo>
                  <a:pt x="3685361" y="3063456"/>
                </a:lnTo>
                <a:lnTo>
                  <a:pt x="0" y="3063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4436">
            <a:off x="-2428360" y="-1498824"/>
            <a:ext cx="6221589" cy="5007313"/>
          </a:xfrm>
          <a:custGeom>
            <a:avLst/>
            <a:gdLst/>
            <a:ahLst/>
            <a:cxnLst/>
            <a:rect l="l" t="t" r="r" b="b"/>
            <a:pathLst>
              <a:path w="7287742" h="6905136">
                <a:moveTo>
                  <a:pt x="0" y="0"/>
                </a:moveTo>
                <a:lnTo>
                  <a:pt x="7287742" y="0"/>
                </a:lnTo>
                <a:lnTo>
                  <a:pt x="7287742" y="6905136"/>
                </a:lnTo>
                <a:lnTo>
                  <a:pt x="0" y="690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11017">
            <a:off x="15462467" y="-1143628"/>
            <a:ext cx="3498832" cy="3352517"/>
          </a:xfrm>
          <a:custGeom>
            <a:avLst/>
            <a:gdLst/>
            <a:ahLst/>
            <a:cxnLst/>
            <a:rect l="l" t="t" r="r" b="b"/>
            <a:pathLst>
              <a:path w="3498832" h="3352517">
                <a:moveTo>
                  <a:pt x="0" y="0"/>
                </a:moveTo>
                <a:lnTo>
                  <a:pt x="3498832" y="0"/>
                </a:lnTo>
                <a:lnTo>
                  <a:pt x="3498832" y="3352517"/>
                </a:lnTo>
                <a:lnTo>
                  <a:pt x="0" y="3352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1542250" y="8724900"/>
            <a:ext cx="15374149" cy="0"/>
          </a:xfrm>
          <a:prstGeom prst="line">
            <a:avLst/>
          </a:prstGeom>
          <a:ln w="1619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2205923" y="3313219"/>
            <a:ext cx="16082077" cy="446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65"/>
              </a:lnSpc>
            </a:pP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1.</a:t>
            </a:r>
            <a:r>
              <a:rPr lang="zh-TW" altLang="en-US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 以學科為主，融入課室英文在課堂中。</a:t>
            </a:r>
            <a:endParaRPr lang="en-US" altLang="zh-TW" sz="4000" dirty="0">
              <a:solidFill>
                <a:srgbClr val="000000"/>
              </a:solidFill>
              <a:latin typeface="Noto Sans T Chinese"/>
              <a:ea typeface="Noto Sans T Chinese"/>
            </a:endParaRPr>
          </a:p>
          <a:p>
            <a:pPr>
              <a:lnSpc>
                <a:spcPts val="7065"/>
              </a:lnSpc>
            </a:pPr>
            <a:r>
              <a:rPr lang="en-US" altLang="zh-TW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2.</a:t>
            </a:r>
            <a:r>
              <a:rPr lang="zh-TW" altLang="en-US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 探索視覺元素，表達自我的感受與想像，並將其融入自身的</a:t>
            </a:r>
            <a:endParaRPr lang="en-US" altLang="zh-TW" sz="4000" dirty="0">
              <a:solidFill>
                <a:srgbClr val="000000"/>
              </a:solidFill>
              <a:latin typeface="Noto Sans T Chinese"/>
              <a:ea typeface="Noto Sans T Chinese"/>
            </a:endParaRPr>
          </a:p>
          <a:p>
            <a:pPr>
              <a:lnSpc>
                <a:spcPts val="7065"/>
              </a:lnSpc>
            </a:pPr>
            <a:r>
              <a:rPr lang="zh-TW" altLang="en-US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     創作中。</a:t>
            </a:r>
            <a:endParaRPr lang="en-US" altLang="zh-TW" sz="4000" dirty="0">
              <a:solidFill>
                <a:srgbClr val="000000"/>
              </a:solidFill>
              <a:latin typeface="Noto Sans T Chinese"/>
              <a:ea typeface="Noto Sans T Chinese"/>
            </a:endParaRPr>
          </a:p>
          <a:p>
            <a:pPr>
              <a:lnSpc>
                <a:spcPts val="7065"/>
              </a:lnSpc>
            </a:pPr>
            <a:r>
              <a:rPr lang="en-US" altLang="zh-TW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3.</a:t>
            </a:r>
            <a:r>
              <a:rPr lang="zh-TW" altLang="en-US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 培養學生創意思考，將其創意展現於創作歷程之中。</a:t>
            </a:r>
          </a:p>
          <a:p>
            <a:pPr>
              <a:lnSpc>
                <a:spcPts val="7065"/>
              </a:lnSpc>
            </a:pPr>
            <a:r>
              <a:rPr lang="en-US" altLang="zh-TW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4.</a:t>
            </a:r>
            <a:r>
              <a:rPr lang="zh-TW" altLang="en-US" sz="4000" dirty="0">
                <a:solidFill>
                  <a:srgbClr val="000000"/>
                </a:solidFill>
                <a:latin typeface="Noto Sans T Chinese"/>
                <a:ea typeface="Noto Sans T Chinese"/>
              </a:rPr>
              <a:t> 培養生活美感，養成創作習慣。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53200" y="1147696"/>
            <a:ext cx="3914031" cy="126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4"/>
              </a:lnSpc>
              <a:spcBef>
                <a:spcPct val="0"/>
              </a:spcBef>
            </a:pPr>
            <a:r>
              <a:rPr lang="en-US" sz="6904" b="1" spc="80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教學目標</a:t>
            </a:r>
            <a:endParaRPr lang="en-US" sz="6904" b="1" spc="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4165369" y="5141382"/>
            <a:ext cx="9584311" cy="8446174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5"/>
                </a:lnTo>
                <a:lnTo>
                  <a:pt x="0" y="8446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86611" y="8167196"/>
            <a:ext cx="3594272" cy="2987738"/>
          </a:xfrm>
          <a:custGeom>
            <a:avLst/>
            <a:gdLst/>
            <a:ahLst/>
            <a:cxnLst/>
            <a:rect l="l" t="t" r="r" b="b"/>
            <a:pathLst>
              <a:path w="3594272" h="2987738">
                <a:moveTo>
                  <a:pt x="0" y="0"/>
                </a:moveTo>
                <a:lnTo>
                  <a:pt x="3594271" y="0"/>
                </a:lnTo>
                <a:lnTo>
                  <a:pt x="3594271" y="2987739"/>
                </a:lnTo>
                <a:lnTo>
                  <a:pt x="0" y="298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04881">
            <a:off x="-2346824" y="-1794414"/>
            <a:ext cx="5713266" cy="5674582"/>
          </a:xfrm>
          <a:custGeom>
            <a:avLst/>
            <a:gdLst/>
            <a:ahLst/>
            <a:cxnLst/>
            <a:rect l="l" t="t" r="r" b="b"/>
            <a:pathLst>
              <a:path w="6929428" h="6565633">
                <a:moveTo>
                  <a:pt x="0" y="0"/>
                </a:moveTo>
                <a:lnTo>
                  <a:pt x="6929428" y="0"/>
                </a:lnTo>
                <a:lnTo>
                  <a:pt x="6929428" y="6565633"/>
                </a:lnTo>
                <a:lnTo>
                  <a:pt x="0" y="6565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11017">
            <a:off x="15844532" y="-278214"/>
            <a:ext cx="2757496" cy="2642183"/>
          </a:xfrm>
          <a:custGeom>
            <a:avLst/>
            <a:gdLst/>
            <a:ahLst/>
            <a:cxnLst/>
            <a:rect l="l" t="t" r="r" b="b"/>
            <a:pathLst>
              <a:path w="2757496" h="2642183">
                <a:moveTo>
                  <a:pt x="0" y="0"/>
                </a:moveTo>
                <a:lnTo>
                  <a:pt x="2757496" y="0"/>
                </a:lnTo>
                <a:lnTo>
                  <a:pt x="2757496" y="2642183"/>
                </a:lnTo>
                <a:lnTo>
                  <a:pt x="0" y="2642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74083" y="1257300"/>
            <a:ext cx="5754588" cy="11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9"/>
              </a:lnSpc>
              <a:spcBef>
                <a:spcPct val="0"/>
              </a:spcBef>
            </a:pPr>
            <a:r>
              <a:rPr lang="zh-TW" altLang="en-US" sz="6079" dirty="0">
                <a:solidFill>
                  <a:srgbClr val="000000"/>
                </a:solidFill>
                <a:ea typeface="Noto Sans T Chinese Bold"/>
              </a:rPr>
              <a:t>五</a:t>
            </a:r>
            <a:r>
              <a:rPr lang="en-US" sz="6079" dirty="0" err="1">
                <a:solidFill>
                  <a:srgbClr val="000000"/>
                </a:solidFill>
                <a:ea typeface="Noto Sans T Chinese Bold"/>
              </a:rPr>
              <a:t>年級</a:t>
            </a:r>
            <a:r>
              <a:rPr lang="en-US" sz="6079" dirty="0">
                <a:solidFill>
                  <a:srgbClr val="000000"/>
                </a:solidFill>
                <a:ea typeface="Noto Sans T Chinese Bold"/>
              </a:rPr>
              <a:t>  </a:t>
            </a:r>
            <a:r>
              <a:rPr lang="en-US" sz="6079" dirty="0" err="1">
                <a:solidFill>
                  <a:srgbClr val="000000"/>
                </a:solidFill>
                <a:ea typeface="Noto Sans T Chinese Bold"/>
              </a:rPr>
              <a:t>教學單元</a:t>
            </a:r>
            <a:endParaRPr lang="en-US" sz="6079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74083" y="2945206"/>
            <a:ext cx="7725218" cy="5294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72"/>
              </a:lnSpc>
            </a:pPr>
            <a:r>
              <a:rPr lang="en-US" sz="4000" dirty="0">
                <a:solidFill>
                  <a:srgbClr val="000000"/>
                </a:solidFill>
                <a:ea typeface="Noto Sans T Chinese"/>
              </a:rPr>
              <a:t>◢  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深耕藝術活動</a:t>
            </a:r>
            <a:r>
              <a:rPr lang="en-US" altLang="zh-TW" sz="4000" dirty="0">
                <a:solidFill>
                  <a:srgbClr val="000000"/>
                </a:solidFill>
                <a:ea typeface="Noto Sans T Chinese"/>
              </a:rPr>
              <a:t>-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與線條玩耍</a:t>
            </a:r>
            <a:endParaRPr lang="en-US" altLang="zh-TW" sz="4000" dirty="0">
              <a:solidFill>
                <a:srgbClr val="000000"/>
              </a:solidFill>
              <a:ea typeface="Noto Sans T Chinese"/>
            </a:endParaRPr>
          </a:p>
          <a:p>
            <a:pPr>
              <a:lnSpc>
                <a:spcPts val="6972"/>
              </a:lnSpc>
            </a:pPr>
            <a:r>
              <a:rPr lang="en-US" sz="4000" dirty="0">
                <a:solidFill>
                  <a:srgbClr val="000000"/>
                </a:solidFill>
                <a:ea typeface="Noto Sans T Chinese"/>
              </a:rPr>
              <a:t>◢  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藝術家的故事</a:t>
            </a:r>
            <a:r>
              <a:rPr lang="en-US" altLang="zh-TW" sz="4000" dirty="0">
                <a:solidFill>
                  <a:srgbClr val="000000"/>
                </a:solidFill>
                <a:ea typeface="Noto Sans T Chinese"/>
              </a:rPr>
              <a:t>-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芙烈達卡蘿</a:t>
            </a:r>
            <a:endParaRPr lang="en-US" sz="4000" dirty="0">
              <a:solidFill>
                <a:srgbClr val="000000"/>
              </a:solidFill>
              <a:ea typeface="Noto Sans T Chinese"/>
            </a:endParaRPr>
          </a:p>
          <a:p>
            <a:pPr>
              <a:lnSpc>
                <a:spcPts val="6972"/>
              </a:lnSpc>
            </a:pPr>
            <a:r>
              <a:rPr lang="en-US" sz="4000" dirty="0">
                <a:solidFill>
                  <a:srgbClr val="000000"/>
                </a:solidFill>
                <a:ea typeface="Noto Sans T Chinese"/>
              </a:rPr>
              <a:t>◢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  角色大變身</a:t>
            </a:r>
            <a:endParaRPr lang="en-US" sz="4000" dirty="0">
              <a:solidFill>
                <a:srgbClr val="000000"/>
              </a:solidFill>
              <a:ea typeface="Noto Sans T Chinese"/>
            </a:endParaRPr>
          </a:p>
          <a:p>
            <a:pPr>
              <a:lnSpc>
                <a:spcPts val="6972"/>
              </a:lnSpc>
            </a:pPr>
            <a:r>
              <a:rPr lang="en-US" sz="4000" dirty="0">
                <a:solidFill>
                  <a:srgbClr val="000000"/>
                </a:solidFill>
                <a:ea typeface="Noto Sans T Chinese"/>
              </a:rPr>
              <a:t>◢ 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 光影舞台</a:t>
            </a:r>
            <a:r>
              <a:rPr lang="en-US" altLang="zh-TW" sz="4000" dirty="0">
                <a:solidFill>
                  <a:srgbClr val="000000"/>
                </a:solidFill>
                <a:ea typeface="Noto Sans T Chinese"/>
              </a:rPr>
              <a:t>-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皮影戲</a:t>
            </a:r>
            <a:endParaRPr lang="en-US" sz="4000" dirty="0">
              <a:solidFill>
                <a:srgbClr val="000000"/>
              </a:solidFill>
              <a:ea typeface="Noto Sans T Chinese"/>
            </a:endParaRPr>
          </a:p>
          <a:p>
            <a:pPr>
              <a:lnSpc>
                <a:spcPts val="6972"/>
              </a:lnSpc>
            </a:pPr>
            <a:r>
              <a:rPr lang="en-US" sz="4000" dirty="0">
                <a:solidFill>
                  <a:srgbClr val="000000"/>
                </a:solidFill>
                <a:ea typeface="Noto Sans T Chinese"/>
              </a:rPr>
              <a:t>◢ </a:t>
            </a:r>
            <a:r>
              <a:rPr lang="en-US" altLang="zh-TW" sz="4000" dirty="0" err="1">
                <a:solidFill>
                  <a:srgbClr val="000000"/>
                </a:solidFill>
                <a:ea typeface="Noto Sans T Chinese"/>
              </a:rPr>
              <a:t>書法藝術課程</a:t>
            </a:r>
            <a:endParaRPr lang="en-US" altLang="zh-TW" sz="4000" dirty="0">
              <a:solidFill>
                <a:srgbClr val="000000"/>
              </a:solidFill>
              <a:ea typeface="Noto Sans T Chinese"/>
            </a:endParaRPr>
          </a:p>
          <a:p>
            <a:pPr>
              <a:lnSpc>
                <a:spcPts val="6972"/>
              </a:lnSpc>
            </a:pPr>
            <a:r>
              <a:rPr lang="en-US" altLang="zh-TW" sz="4000" dirty="0">
                <a:solidFill>
                  <a:srgbClr val="000000"/>
                </a:solidFill>
                <a:ea typeface="Noto Sans T Chinese"/>
              </a:rPr>
              <a:t>◢ </a:t>
            </a:r>
            <a:r>
              <a:rPr lang="zh-TW" altLang="en-US" sz="4000" dirty="0">
                <a:solidFill>
                  <a:srgbClr val="000000"/>
                </a:solidFill>
                <a:ea typeface="Noto Sans T Chinese"/>
              </a:rPr>
              <a:t>創意大遊行</a:t>
            </a:r>
            <a:endParaRPr lang="en-US" altLang="zh-TW" sz="4000" dirty="0">
              <a:solidFill>
                <a:srgbClr val="000000"/>
              </a:solidFill>
              <a:ea typeface="Noto Sans T Chines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34600" y="3881675"/>
            <a:ext cx="6531364" cy="512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ea typeface="Noto Sans T Chinese Bold"/>
              </a:rPr>
              <a:t>＞ </a:t>
            </a:r>
            <a:r>
              <a:rPr lang="zh-TW" altLang="en-US" sz="3200" dirty="0">
                <a:solidFill>
                  <a:srgbClr val="000000"/>
                </a:solidFill>
                <a:ea typeface="Noto Sans T Chinese Bold"/>
              </a:rPr>
              <a:t>空間、個體與線條的創意表演</a:t>
            </a:r>
            <a:endParaRPr lang="en-US" sz="3200" dirty="0">
              <a:solidFill>
                <a:srgbClr val="000000"/>
              </a:solidFill>
              <a:ea typeface="Noto Sans T Chinese Bold"/>
            </a:endParaRPr>
          </a:p>
          <a:p>
            <a:pPr>
              <a:lnSpc>
                <a:spcPts val="676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ea typeface="Noto Sans T Chinese Bold"/>
              </a:rPr>
              <a:t>＞ </a:t>
            </a:r>
            <a:r>
              <a:rPr lang="zh-TW" altLang="en-US" sz="3200" dirty="0">
                <a:solidFill>
                  <a:srgbClr val="000000"/>
                </a:solidFill>
                <a:ea typeface="Noto Sans T Chinese Bold"/>
              </a:rPr>
              <a:t>色彩、圖像與自身的連結創作</a:t>
            </a:r>
            <a:r>
              <a:rPr lang="en-US" sz="3200" dirty="0">
                <a:solidFill>
                  <a:srgbClr val="000000"/>
                </a:solidFill>
                <a:ea typeface="Noto Sans T Chinese Bold"/>
              </a:rPr>
              <a:t>   </a:t>
            </a:r>
          </a:p>
          <a:p>
            <a:pPr>
              <a:lnSpc>
                <a:spcPts val="676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ea typeface="Noto Sans T Chinese Bold"/>
              </a:rPr>
              <a:t>＞</a:t>
            </a:r>
            <a:r>
              <a:rPr lang="zh-TW" altLang="en-US" sz="3200" dirty="0">
                <a:solidFill>
                  <a:srgbClr val="000000"/>
                </a:solidFill>
                <a:ea typeface="Noto Sans T Chinese Bold"/>
              </a:rPr>
              <a:t> 漫畫角色的服裝設計及展示</a:t>
            </a:r>
            <a:endParaRPr lang="en-US" sz="3200" dirty="0">
              <a:solidFill>
                <a:srgbClr val="000000"/>
              </a:solidFill>
              <a:ea typeface="Noto Sans T Chinese Bold"/>
            </a:endParaRPr>
          </a:p>
          <a:p>
            <a:pPr>
              <a:lnSpc>
                <a:spcPts val="676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ea typeface="Noto Sans T Chinese Bold"/>
              </a:rPr>
              <a:t>＞ </a:t>
            </a:r>
            <a:r>
              <a:rPr lang="zh-TW" altLang="en-US" sz="3200" dirty="0">
                <a:solidFill>
                  <a:srgbClr val="000000"/>
                </a:solidFill>
                <a:ea typeface="Noto Sans T Chinese Bold"/>
              </a:rPr>
              <a:t>皮影戲偶的製作與展演</a:t>
            </a:r>
            <a:endParaRPr lang="en-US" altLang="zh-TW" sz="3200" dirty="0">
              <a:solidFill>
                <a:srgbClr val="000000"/>
              </a:solidFill>
              <a:ea typeface="Noto Sans T Chinese Bold"/>
            </a:endParaRPr>
          </a:p>
          <a:p>
            <a:pPr>
              <a:lnSpc>
                <a:spcPts val="6763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000000"/>
                </a:solidFill>
                <a:ea typeface="Noto Sans T Chinese Bold"/>
              </a:rPr>
              <a:t>＞ 書法習寫</a:t>
            </a:r>
            <a:endParaRPr lang="en-US" altLang="zh-TW" sz="3200" dirty="0">
              <a:solidFill>
                <a:srgbClr val="000000"/>
              </a:solidFill>
              <a:ea typeface="Noto Sans T Chinese Bold"/>
            </a:endParaRPr>
          </a:p>
          <a:p>
            <a:pPr>
              <a:lnSpc>
                <a:spcPts val="6763"/>
              </a:lnSpc>
              <a:spcBef>
                <a:spcPct val="0"/>
              </a:spcBef>
            </a:pPr>
            <a:r>
              <a:rPr lang="zh-TW" altLang="en-US" sz="3200" dirty="0">
                <a:solidFill>
                  <a:srgbClr val="000000"/>
                </a:solidFill>
                <a:ea typeface="Noto Sans T Chinese Bold"/>
              </a:rPr>
              <a:t>＞表演活動：動物的嘉年華</a:t>
            </a:r>
            <a:endParaRPr lang="en-US" sz="3200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30624" y="-1104620"/>
            <a:ext cx="12203816" cy="3325540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40"/>
                </a:lnTo>
                <a:lnTo>
                  <a:pt x="0" y="3325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18405">
            <a:off x="14326413" y="-832702"/>
            <a:ext cx="5325694" cy="3023838"/>
          </a:xfrm>
          <a:custGeom>
            <a:avLst/>
            <a:gdLst/>
            <a:ahLst/>
            <a:cxnLst/>
            <a:rect l="l" t="t" r="r" b="b"/>
            <a:pathLst>
              <a:path w="5724906" h="4081966">
                <a:moveTo>
                  <a:pt x="0" y="0"/>
                </a:moveTo>
                <a:lnTo>
                  <a:pt x="5724906" y="0"/>
                </a:lnTo>
                <a:lnTo>
                  <a:pt x="5724906" y="4081966"/>
                </a:lnTo>
                <a:lnTo>
                  <a:pt x="0" y="4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16287" y="5917902"/>
            <a:ext cx="8525856" cy="7513411"/>
          </a:xfrm>
          <a:custGeom>
            <a:avLst/>
            <a:gdLst/>
            <a:ahLst/>
            <a:cxnLst/>
            <a:rect l="l" t="t" r="r" b="b"/>
            <a:pathLst>
              <a:path w="8525856" h="7513411">
                <a:moveTo>
                  <a:pt x="0" y="0"/>
                </a:moveTo>
                <a:lnTo>
                  <a:pt x="8525856" y="0"/>
                </a:lnTo>
                <a:lnTo>
                  <a:pt x="8525856" y="7513410"/>
                </a:lnTo>
                <a:lnTo>
                  <a:pt x="0" y="751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4020">
            <a:off x="-606667" y="6857306"/>
            <a:ext cx="1594961" cy="1474011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4" y="0"/>
                </a:lnTo>
                <a:lnTo>
                  <a:pt x="2260834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774519">
            <a:off x="16313899" y="22656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59369">
            <a:off x="-265129" y="8039681"/>
            <a:ext cx="2107751" cy="2342533"/>
          </a:xfrm>
          <a:custGeom>
            <a:avLst/>
            <a:gdLst/>
            <a:ahLst/>
            <a:cxnLst/>
            <a:rect l="l" t="t" r="r" b="b"/>
            <a:pathLst>
              <a:path w="2627238" h="3148106">
                <a:moveTo>
                  <a:pt x="0" y="0"/>
                </a:moveTo>
                <a:lnTo>
                  <a:pt x="2627238" y="0"/>
                </a:lnTo>
                <a:lnTo>
                  <a:pt x="2627238" y="3148106"/>
                </a:lnTo>
                <a:lnTo>
                  <a:pt x="0" y="3148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54020">
            <a:off x="13754646" y="-1268260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99706" y="7784126"/>
            <a:ext cx="5004176" cy="3780962"/>
          </a:xfrm>
          <a:custGeom>
            <a:avLst/>
            <a:gdLst/>
            <a:ahLst/>
            <a:cxnLst/>
            <a:rect l="l" t="t" r="r" b="b"/>
            <a:pathLst>
              <a:path w="7403305" h="6524163">
                <a:moveTo>
                  <a:pt x="0" y="0"/>
                </a:moveTo>
                <a:lnTo>
                  <a:pt x="7403305" y="0"/>
                </a:lnTo>
                <a:lnTo>
                  <a:pt x="7403305" y="6524163"/>
                </a:lnTo>
                <a:lnTo>
                  <a:pt x="0" y="6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63184" y="382473"/>
            <a:ext cx="4860727" cy="115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2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ea typeface="Noto Sans T Chinese Bold"/>
              </a:rPr>
              <a:t>成績評量方式</a:t>
            </a:r>
            <a:endParaRPr lang="en-US" sz="6000" dirty="0">
              <a:solidFill>
                <a:srgbClr val="000000"/>
              </a:solidFill>
              <a:ea typeface="Noto Sans T Chines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11583" y="2267663"/>
            <a:ext cx="7564127" cy="764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993"/>
              </a:lnSpc>
            </a:pPr>
            <a:r>
              <a:rPr lang="zh-TW" altLang="en-US" sz="3600" dirty="0">
                <a:solidFill>
                  <a:srgbClr val="00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一般作品</a:t>
            </a:r>
            <a:endParaRPr lang="en-US" altLang="zh-TW" sz="3600" dirty="0">
              <a:solidFill>
                <a:srgbClr val="00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Noto Sans TC"/>
              <a:sym typeface="Noto Sans TC"/>
            </a:endParaRPr>
          </a:p>
          <a:p>
            <a:pPr lvl="0">
              <a:lnSpc>
                <a:spcPct val="150993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◢  課堂表現 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(40%)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993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◢  學習態度 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(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創作歷程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)(40%)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993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◢  作品表現  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(20%)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993"/>
              </a:lnSpc>
            </a:pPr>
            <a:endParaRPr lang="en-US" altLang="zh-TW" sz="3600" dirty="0">
              <a:solidFill>
                <a:srgbClr val="00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Noto Sans TC"/>
              <a:sym typeface="Noto Sans TC"/>
            </a:endParaRPr>
          </a:p>
          <a:p>
            <a:pPr lvl="0">
              <a:lnSpc>
                <a:spcPct val="150993"/>
              </a:lnSpc>
            </a:pPr>
            <a:r>
              <a:rPr lang="zh-TW" altLang="en-US" sz="3600" dirty="0">
                <a:solidFill>
                  <a:srgbClr val="00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書法作品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993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◢  學習態度 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(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寫字歷程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)(40%)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993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◢  作品表現  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C"/>
                <a:sym typeface="Noto Sans TC"/>
              </a:rPr>
              <a:t>(60%)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612"/>
              </a:lnSpc>
              <a:spcBef>
                <a:spcPct val="0"/>
              </a:spcBef>
            </a:pPr>
            <a:endParaRPr lang="en-US" sz="4379" dirty="0">
              <a:solidFill>
                <a:srgbClr val="000000"/>
              </a:solidFill>
              <a:latin typeface="Noto Sans T Chinese"/>
              <a:ea typeface="Noto Sans T Chines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87974" y="521529"/>
            <a:ext cx="6480870" cy="110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2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ea typeface="Noto Sans T Chinese Bold"/>
              </a:rPr>
              <a:t>家長協助配合事項</a:t>
            </a:r>
            <a:endParaRPr lang="en-US" sz="5400" dirty="0">
              <a:solidFill>
                <a:srgbClr val="000000"/>
              </a:solidFill>
              <a:ea typeface="Noto Sans T Chinese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F40491-3ED3-4869-9F42-E08F66E13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2292" y="2164578"/>
            <a:ext cx="5982535" cy="76210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04903" y="8411271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30291" y="7019111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0"/>
                </a:lnTo>
                <a:lnTo>
                  <a:pt x="0" y="139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0755" y="1125310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43551">
            <a:off x="-6665044" y="2421105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1" y="0"/>
                </a:lnTo>
                <a:lnTo>
                  <a:pt x="114101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73507">
            <a:off x="13602883" y="380431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0" y="0"/>
                </a:lnTo>
                <a:lnTo>
                  <a:pt x="114101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849132">
            <a:off x="14413640" y="-1008839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20" y="0"/>
                </a:lnTo>
                <a:lnTo>
                  <a:pt x="5691320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286202">
            <a:off x="-1805732" y="7434504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76695" y="4544372"/>
            <a:ext cx="14855626" cy="1717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0"/>
              </a:lnSpc>
            </a:pPr>
            <a:r>
              <a:rPr lang="en-US" sz="13800" dirty="0">
                <a:solidFill>
                  <a:srgbClr val="222222"/>
                </a:solidFill>
                <a:latin typeface="Malibu Bold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198</Words>
  <Application>Microsoft Office PowerPoint</Application>
  <PresentationFormat>自訂</PresentationFormat>
  <Paragraphs>34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5" baseType="lpstr">
      <vt:lpstr>Calibri</vt:lpstr>
      <vt:lpstr>Arial</vt:lpstr>
      <vt:lpstr>微軟正黑體</vt:lpstr>
      <vt:lpstr>Malibu Bold</vt:lpstr>
      <vt:lpstr>Noto Sans TC</vt:lpstr>
      <vt:lpstr>Noto Sans T Chinese</vt:lpstr>
      <vt:lpstr>Microsoft YaHei</vt:lpstr>
      <vt:lpstr>新細明體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中年級_雙語藝術學校日報告</dc:title>
  <dc:creator>大佳國小</dc:creator>
  <cp:lastModifiedBy>大佳國小</cp:lastModifiedBy>
  <cp:revision>17</cp:revision>
  <dcterms:created xsi:type="dcterms:W3CDTF">2006-08-16T00:00:00Z</dcterms:created>
  <dcterms:modified xsi:type="dcterms:W3CDTF">2025-02-19T01:36:49Z</dcterms:modified>
  <dc:identifier>DAF9acEYsmI</dc:identifier>
</cp:coreProperties>
</file>