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1" r:id="rId5"/>
    <p:sldId id="262" r:id="rId6"/>
    <p:sldId id="258" r:id="rId7"/>
    <p:sldId id="259" r:id="rId8"/>
    <p:sldId id="260" r:id="rId9"/>
    <p:sldId id="264" r:id="rId10"/>
  </p:sldIdLst>
  <p:sldSz cx="24384000" cy="13716000"/>
  <p:notesSz cx="6858000" cy="9144000"/>
  <p:embeddedFontLst>
    <p:embeddedFont>
      <p:font typeface="Helvetica Neue" panose="02020500000000000000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mUjMyd1T8mDEvRyePtt+RPlOs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89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41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54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70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、項目符號與照片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7"/>
          <p:cNvSpPr>
            <a:spLocks noGrp="1"/>
          </p:cNvSpPr>
          <p:nvPr>
            <p:ph type="pic" idx="2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venir"/>
              <a:buNone/>
              <a:defRPr sz="418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3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聲明">
  <p:cSld name="聲明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重要事實">
  <p:cSld name="重要事實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venir"/>
              <a:buNone/>
              <a:defRPr sz="418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2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言語錄">
  <p:cSld name="名言語錄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venir"/>
              <a:buNone/>
              <a:defRPr sz="418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2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照片 - 一頁三張">
  <p:cSld name="照片 - 一頁三張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>
            <a:spLocks noGrp="1"/>
          </p:cNvSpPr>
          <p:nvPr>
            <p:ph type="pic" idx="3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9"/>
          <p:cNvSpPr>
            <a:spLocks noGrp="1"/>
          </p:cNvSpPr>
          <p:nvPr>
            <p:ph type="pic" idx="4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照片">
  <p:cSld name="照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與替用照片 ">
  <p:cSld name="大標題與替用照片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>
            <a:spLocks noGrp="1"/>
          </p:cNvSpPr>
          <p:nvPr>
            <p:ph type="pic" idx="2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  <a:defRPr b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venir"/>
              <a:buNone/>
              <a:defRPr sz="285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sz="600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sz="6000" b="1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sz="6000" b="1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sz="6000" b="1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venir"/>
              <a:buNone/>
              <a:defRPr sz="6000" b="1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與照片">
  <p:cSld name="大標題與照片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venir"/>
              <a:buNone/>
              <a:defRPr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3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Avenir"/>
              <a:buNone/>
              <a:defRPr sz="28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與項目符號">
  <p:cSld name="大標題與項目符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2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venir"/>
              <a:buNone/>
              <a:defRPr sz="418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項目符號">
  <p:cSld name="項目符號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">
  <p:cSld name="章節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大標題">
  <p:cSld name="只有大標題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venir"/>
              <a:buNone/>
              <a:defRPr sz="418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議程">
  <p:cSld name="議程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0"/>
              <a:buFont typeface="Avenir"/>
              <a:buNone/>
              <a:defRPr sz="4180" b="1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5E5E5E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0"/>
              <a:buFont typeface="Arial"/>
              <a:buNone/>
            </a:pPr>
            <a:r>
              <a:rPr lang="en-US" sz="7560" dirty="0"/>
              <a:t>11</a:t>
            </a:r>
            <a:r>
              <a:rPr lang="en-US" altLang="zh-TW" sz="7560" dirty="0"/>
              <a:t>3</a:t>
            </a:r>
            <a:r>
              <a:rPr lang="en-US" sz="7560" dirty="0"/>
              <a:t>學年度開學日</a:t>
            </a:r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r>
              <a:rPr lang="en-US" sz="5800"/>
              <a:t>花博思科</a:t>
            </a:r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body" idx="3"/>
          </p:nvPr>
        </p:nvSpPr>
        <p:spPr>
          <a:xfrm>
            <a:off x="510491" y="4333469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科任教師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altLang="en-US" dirty="0">
                <a:latin typeface="Arial"/>
                <a:ea typeface="Arial"/>
                <a:cs typeface="Arial"/>
                <a:sym typeface="Arial"/>
              </a:rPr>
              <a:t>蔣銘益</a:t>
            </a:r>
            <a:endParaRPr dirty="0"/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教授科目：3~6年級電腦</a:t>
            </a:r>
            <a:endParaRPr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3E8DC74-E02A-4904-B91F-FC39743D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838" y="2928779"/>
            <a:ext cx="11179573" cy="8384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459114" y="241468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教材</a:t>
            </a: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</a:pPr>
            <a:r>
              <a:rPr lang="en-US" sz="4224" dirty="0" err="1"/>
              <a:t>三年級：</a:t>
            </a:r>
            <a:r>
              <a:rPr lang="en-US" altLang="zh-TW" sz="3600" dirty="0" err="1"/>
              <a:t>G</a:t>
            </a:r>
            <a:r>
              <a:rPr lang="en-US" sz="3600" dirty="0" err="1"/>
              <a:t>oogle遨遊網路天空（無限可能</a:t>
            </a:r>
            <a:r>
              <a:rPr lang="en-US" sz="3600" dirty="0"/>
              <a:t>）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</a:pPr>
            <a:r>
              <a:rPr lang="en-US" sz="4224" dirty="0" err="1"/>
              <a:t>四年級：scratch</a:t>
            </a:r>
            <a:r>
              <a:rPr lang="en-US" sz="4224" dirty="0"/>
              <a:t> 3（巨岩）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</a:pPr>
            <a:r>
              <a:rPr lang="en-US" sz="4224" dirty="0" err="1"/>
              <a:t>五年級：micro</a:t>
            </a:r>
            <a:r>
              <a:rPr lang="en-US" sz="4224" dirty="0"/>
              <a:t> </a:t>
            </a:r>
            <a:r>
              <a:rPr lang="en-US" sz="4224" dirty="0" err="1"/>
              <a:t>bit（巨岩</a:t>
            </a:r>
            <a:r>
              <a:rPr lang="en-US" sz="4224" dirty="0"/>
              <a:t>）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</a:pPr>
            <a:r>
              <a:rPr lang="en-US" sz="4224" dirty="0"/>
              <a:t>六年級：威力導演16（無限可能）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</a:pPr>
            <a:endParaRPr sz="4224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24"/>
              <a:buFont typeface="Avenir"/>
              <a:buNone/>
            </a:pPr>
            <a:r>
              <a:rPr lang="en-US" sz="4224" dirty="0" err="1"/>
              <a:t>補充教材：大佳國小AR、Pagamo</a:t>
            </a: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ECF3BF-BA80-408A-937E-6381BD41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925" y="4049486"/>
            <a:ext cx="13213582" cy="66067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課程介紹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510491" y="10264193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endParaRPr sz="5800" dirty="0"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3"/>
          </p:nvPr>
        </p:nvSpPr>
        <p:spPr>
          <a:xfrm>
            <a:off x="761503" y="335210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sz="7200" b="1" dirty="0" err="1">
                <a:latin typeface="Avenir"/>
                <a:ea typeface="Avenir"/>
                <a:cs typeface="Avenir"/>
                <a:sym typeface="Avenir"/>
              </a:rPr>
              <a:t>三年級</a:t>
            </a:r>
            <a:r>
              <a:rPr lang="en-US" sz="7200" b="1" dirty="0">
                <a:latin typeface="Avenir"/>
                <a:ea typeface="Avenir"/>
                <a:cs typeface="Avenir"/>
                <a:sym typeface="Avenir"/>
              </a:rPr>
              <a:t>：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altLang="zh-TW" sz="7200" b="1" dirty="0" err="1">
                <a:latin typeface="Avenir"/>
                <a:ea typeface="Avenir"/>
                <a:cs typeface="Avenir"/>
                <a:sym typeface="Avenir"/>
              </a:rPr>
              <a:t>G</a:t>
            </a:r>
            <a:r>
              <a:rPr lang="en-US" sz="7200" b="1" dirty="0" err="1">
                <a:latin typeface="Avenir"/>
                <a:ea typeface="Avenir"/>
                <a:cs typeface="Avenir"/>
                <a:sym typeface="Avenir"/>
              </a:rPr>
              <a:t>oogle遨遊網路天空</a:t>
            </a:r>
            <a:endParaRPr sz="7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endParaRPr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80CAAFF-9535-4257-86C3-51B6B00F7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40" y="4552079"/>
            <a:ext cx="15695486" cy="88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課程介紹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endParaRPr sz="5800"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3"/>
          </p:nvPr>
        </p:nvSpPr>
        <p:spPr>
          <a:xfrm>
            <a:off x="510491" y="4333469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b="1" dirty="0" err="1">
                <a:latin typeface="Avenir"/>
                <a:ea typeface="Avenir"/>
                <a:cs typeface="Avenir"/>
                <a:sym typeface="Avenir"/>
              </a:rPr>
              <a:t>四年級：</a:t>
            </a:r>
            <a:r>
              <a:rPr lang="en-US" altLang="zh-TW" b="1" dirty="0" err="1"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 b="1" dirty="0" err="1">
                <a:latin typeface="Avenir"/>
                <a:ea typeface="Avenir"/>
                <a:cs typeface="Avenir"/>
                <a:sym typeface="Avenir"/>
              </a:rPr>
              <a:t>cratch</a:t>
            </a:r>
            <a:r>
              <a:rPr lang="en-US" b="1" dirty="0">
                <a:latin typeface="Avenir"/>
                <a:ea typeface="Avenir"/>
                <a:cs typeface="Avenir"/>
                <a:sym typeface="Avenir"/>
              </a:rPr>
              <a:t> 3</a:t>
            </a:r>
            <a:endParaRPr dirty="0"/>
          </a:p>
        </p:txBody>
      </p:sp>
      <p:pic>
        <p:nvPicPr>
          <p:cNvPr id="2050" name="Picture 2" descr="🚀Scratch 3 Animation Tutorial | 🐱Why can't cats ever chase butterflies?  🦋 | 💡LightUpCoding">
            <a:extLst>
              <a:ext uri="{FF2B5EF4-FFF2-40B4-BE49-F238E27FC236}">
                <a16:creationId xmlns:a16="http://schemas.microsoft.com/office/drawing/2014/main" id="{2387963E-1AA3-42C6-A888-83DB7514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326" y="1600038"/>
            <a:ext cx="8126649" cy="45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cratch 3.0 Released To Mixed Reaction">
            <a:extLst>
              <a:ext uri="{FF2B5EF4-FFF2-40B4-BE49-F238E27FC236}">
                <a16:creationId xmlns:a16="http://schemas.microsoft.com/office/drawing/2014/main" id="{C02F73AD-B051-489E-926A-97F0EDA6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61" y="6490100"/>
            <a:ext cx="12456100" cy="62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課程介紹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endParaRPr sz="5800"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3"/>
          </p:nvPr>
        </p:nvSpPr>
        <p:spPr>
          <a:xfrm>
            <a:off x="510491" y="4333469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sz="7200" b="1" dirty="0" err="1">
                <a:latin typeface="Avenir"/>
                <a:ea typeface="Avenir"/>
                <a:cs typeface="Avenir"/>
                <a:sym typeface="Avenir"/>
              </a:rPr>
              <a:t>五年級</a:t>
            </a:r>
            <a:r>
              <a:rPr lang="en-US" sz="7200" b="1" dirty="0">
                <a:latin typeface="Avenir"/>
                <a:ea typeface="Avenir"/>
                <a:cs typeface="Avenir"/>
                <a:sym typeface="Avenir"/>
              </a:rPr>
              <a:t>：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altLang="zh-TW" sz="7200" b="1" dirty="0">
                <a:latin typeface="Avenir"/>
                <a:ea typeface="Avenir"/>
                <a:cs typeface="Avenir"/>
                <a:sym typeface="Avenir"/>
              </a:rPr>
              <a:t>M</a:t>
            </a:r>
            <a:r>
              <a:rPr lang="en-US" sz="7200" b="1" dirty="0">
                <a:latin typeface="Avenir"/>
                <a:ea typeface="Avenir"/>
                <a:cs typeface="Avenir"/>
                <a:sym typeface="Avenir"/>
              </a:rPr>
              <a:t>icro bit</a:t>
            </a:r>
            <a:endParaRPr sz="7200" dirty="0"/>
          </a:p>
        </p:txBody>
      </p:sp>
      <p:pic>
        <p:nvPicPr>
          <p:cNvPr id="2" name="Picture 2" descr="Educator">
            <a:extLst>
              <a:ext uri="{FF2B5EF4-FFF2-40B4-BE49-F238E27FC236}">
                <a16:creationId xmlns:a16="http://schemas.microsoft.com/office/drawing/2014/main" id="{BAD6A687-4F8B-4D07-990D-EF7E36CFB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351" y="651923"/>
            <a:ext cx="8366449" cy="68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../_images/appearance.png">
            <a:extLst>
              <a:ext uri="{FF2B5EF4-FFF2-40B4-BE49-F238E27FC236}">
                <a16:creationId xmlns:a16="http://schemas.microsoft.com/office/drawing/2014/main" id="{B1E3D59F-D1D8-4D8C-8515-05F5A7CB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061" y="8681316"/>
            <a:ext cx="9281874" cy="40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課程介紹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endParaRPr sz="5800"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3"/>
          </p:nvPr>
        </p:nvSpPr>
        <p:spPr>
          <a:xfrm>
            <a:off x="510491" y="4333469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sz="7200" b="1" dirty="0" err="1">
                <a:latin typeface="Avenir"/>
                <a:ea typeface="Avenir"/>
                <a:cs typeface="Avenir"/>
                <a:sym typeface="Avenir"/>
              </a:rPr>
              <a:t>六年級</a:t>
            </a:r>
            <a:r>
              <a:rPr lang="en-US" sz="7200" b="1" dirty="0">
                <a:latin typeface="Avenir"/>
                <a:ea typeface="Avenir"/>
                <a:cs typeface="Avenir"/>
                <a:sym typeface="Avenir"/>
              </a:rPr>
              <a:t>：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venir"/>
              <a:buNone/>
            </a:pPr>
            <a:r>
              <a:rPr lang="en-US" sz="7200" b="1" dirty="0">
                <a:latin typeface="Avenir"/>
                <a:ea typeface="Avenir"/>
                <a:cs typeface="Avenir"/>
                <a:sym typeface="Avenir"/>
              </a:rPr>
              <a:t>威力導演16</a:t>
            </a:r>
            <a:endParaRPr sz="7200" dirty="0"/>
          </a:p>
        </p:txBody>
      </p:sp>
      <p:pic>
        <p:nvPicPr>
          <p:cNvPr id="3074" name="Picture 2" descr="電腦學習園地] 威力導演16 影片剪輯教學－電腦學習園地｜痞客邦">
            <a:extLst>
              <a:ext uri="{FF2B5EF4-FFF2-40B4-BE49-F238E27FC236}">
                <a16:creationId xmlns:a16="http://schemas.microsoft.com/office/drawing/2014/main" id="{6AB2F1C9-AB95-4A7B-8E60-23F9A293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139" y="8490858"/>
            <a:ext cx="7345718" cy="4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威力導演16 LE 影片剪輯軟體完整正版限時免費下載，原價1,540 元| 電腦王阿達| LINE TODAY">
            <a:extLst>
              <a:ext uri="{FF2B5EF4-FFF2-40B4-BE49-F238E27FC236}">
                <a16:creationId xmlns:a16="http://schemas.microsoft.com/office/drawing/2014/main" id="{AC85B0C2-5A4F-425F-90DB-2C4B8956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59" y="3981001"/>
            <a:ext cx="8050637" cy="62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60"/>
              <a:buFont typeface="Arial"/>
              <a:buNone/>
            </a:pPr>
            <a:r>
              <a:rPr lang="en-US" sz="7560"/>
              <a:t>111學年度開學日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r>
              <a:rPr lang="en-US" sz="5800"/>
              <a:t>家長配合項目</a:t>
            </a:r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3"/>
          </p:nvPr>
        </p:nvSpPr>
        <p:spPr>
          <a:xfrm>
            <a:off x="1217215" y="1808695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關心使用設備情形並協助</a:t>
            </a:r>
            <a:endParaRPr dirty="0"/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讚美好表現</a:t>
            </a:r>
            <a:endParaRPr dirty="0"/>
          </a:p>
        </p:txBody>
      </p:sp>
      <p:pic>
        <p:nvPicPr>
          <p:cNvPr id="3074" name="Picture 2" descr="在家工作，如何防小孩「盧小小」？用計時器＋獎勵，訓練孩子專注30分鐘－商周頭條｜商周">
            <a:extLst>
              <a:ext uri="{FF2B5EF4-FFF2-40B4-BE49-F238E27FC236}">
                <a16:creationId xmlns:a16="http://schemas.microsoft.com/office/drawing/2014/main" id="{9F3AAD55-FFFA-4FBF-86D8-74FBECF9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35" y="3353350"/>
            <a:ext cx="12101585" cy="68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評量方式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endParaRPr sz="5800"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3"/>
          </p:nvPr>
        </p:nvSpPr>
        <p:spPr>
          <a:xfrm>
            <a:off x="3057412" y="967104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作品：</a:t>
            </a:r>
            <a:r>
              <a:rPr lang="en-US" dirty="0"/>
              <a:t>40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%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/>
              <a:t>作業</a:t>
            </a:r>
            <a:r>
              <a:rPr lang="en-US" dirty="0">
                <a:solidFill>
                  <a:schemeClr val="dk1"/>
                </a:solidFill>
              </a:rPr>
              <a:t>：20%</a:t>
            </a:r>
            <a:endParaRPr dirty="0"/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課堂參與：30%</a:t>
            </a:r>
            <a:endParaRPr dirty="0"/>
          </a:p>
          <a:p>
            <a:pPr marL="546100" lvl="0" indent="-546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協助同學：10%</a:t>
            </a:r>
            <a:endParaRPr dirty="0"/>
          </a:p>
        </p:txBody>
      </p:sp>
      <p:pic>
        <p:nvPicPr>
          <p:cNvPr id="4098" name="Picture 2" descr="打造數位原生世代的專業英語課程／ESP教學×能力評量×數位APP | English Career">
            <a:extLst>
              <a:ext uri="{FF2B5EF4-FFF2-40B4-BE49-F238E27FC236}">
                <a16:creationId xmlns:a16="http://schemas.microsoft.com/office/drawing/2014/main" id="{D3BDC7E4-BCA9-4CBD-90CD-EE8D37AA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95" y="3217984"/>
            <a:ext cx="13771973" cy="89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-826485" y="798493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zh-TW" altLang="en-US" sz="9600" dirty="0">
                <a:solidFill>
                  <a:srgbClr val="FF0000"/>
                </a:solidFill>
              </a:rPr>
              <a:t>善用科技</a:t>
            </a:r>
            <a:endParaRPr sz="9600" dirty="0">
              <a:solidFill>
                <a:srgbClr val="FF0000"/>
              </a:solidFill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1042022" y="2727368"/>
            <a:ext cx="9757570" cy="125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venir"/>
              <a:buNone/>
            </a:pPr>
            <a:r>
              <a:rPr lang="zh-TW" altLang="en-US" sz="5800" dirty="0"/>
              <a:t>謝謝</a:t>
            </a:r>
            <a:endParaRPr sz="5800" dirty="0"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3"/>
          </p:nvPr>
        </p:nvSpPr>
        <p:spPr>
          <a:xfrm>
            <a:off x="4733948" y="984689"/>
            <a:ext cx="9757570" cy="8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46100" lvl="0" indent="-127000" algn="ctr">
              <a:spcBef>
                <a:spcPts val="0"/>
              </a:spcBef>
              <a:buSzPts val="6600"/>
              <a:buNone/>
            </a:pPr>
            <a:r>
              <a:rPr lang="zh-TW" altLang="en-US" sz="8000" dirty="0"/>
              <a:t>快樂學習</a:t>
            </a:r>
            <a:endParaRPr sz="8000" dirty="0"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46100" lvl="0" indent="-12700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線上課程熱搜度飆升200%！ 後疫情時代翻轉教學樣貌，線上學習的下一步為何？ | 社企流| 華文界最具影響力的社會創新主題平台">
            <a:extLst>
              <a:ext uri="{FF2B5EF4-FFF2-40B4-BE49-F238E27FC236}">
                <a16:creationId xmlns:a16="http://schemas.microsoft.com/office/drawing/2014/main" id="{0371A862-0BD6-4E3A-9FA7-84E9612C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20" y="8824913"/>
            <a:ext cx="6867267" cy="36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善用網路，給每個兒少更適切的學習機會- 均一平台教育基金會JunyiAcademy">
            <a:extLst>
              <a:ext uri="{FF2B5EF4-FFF2-40B4-BE49-F238E27FC236}">
                <a16:creationId xmlns:a16="http://schemas.microsoft.com/office/drawing/2014/main" id="{9CA600F2-A676-48B4-BD94-41C95F0F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05" y="2070017"/>
            <a:ext cx="12868375" cy="85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93</Words>
  <Application>Microsoft Office PowerPoint</Application>
  <PresentationFormat>自訂</PresentationFormat>
  <Paragraphs>55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Avenir</vt:lpstr>
      <vt:lpstr>Helvetica Neue</vt:lpstr>
      <vt:lpstr>23_ClassicWhite</vt:lpstr>
      <vt:lpstr>113學年度開學日</vt:lpstr>
      <vt:lpstr>教材</vt:lpstr>
      <vt:lpstr>課程介紹</vt:lpstr>
      <vt:lpstr>課程介紹</vt:lpstr>
      <vt:lpstr>課程介紹</vt:lpstr>
      <vt:lpstr>課程介紹</vt:lpstr>
      <vt:lpstr>111學年度開學日</vt:lpstr>
      <vt:lpstr>評量方式</vt:lpstr>
      <vt:lpstr>善用科技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112學年度開學日</dc:title>
  <dc:creator>user</dc:creator>
  <cp:lastModifiedBy>user</cp:lastModifiedBy>
  <cp:revision>12</cp:revision>
  <dcterms:modified xsi:type="dcterms:W3CDTF">2025-02-20T01:13:49Z</dcterms:modified>
</cp:coreProperties>
</file>