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8" r:id="rId3"/>
    <p:sldId id="267" r:id="rId4"/>
    <p:sldId id="265" r:id="rId5"/>
    <p:sldId id="26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946"/>
  </p:normalViewPr>
  <p:slideViewPr>
    <p:cSldViewPr snapToGrid="0">
      <p:cViewPr varScale="1">
        <p:scale>
          <a:sx n="114" d="100"/>
          <a:sy n="114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19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32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5029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088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0282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77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93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29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4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633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56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3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76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96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138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69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9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7B5F26-0FDE-B1A9-C85A-15BD61D1F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454761"/>
            <a:ext cx="9186862" cy="1594624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zh-TW" altLang="en-US" sz="3600" b="1" dirty="0">
                <a:ln/>
                <a:solidFill>
                  <a:schemeClr val="accent4"/>
                </a:solidFill>
                <a:latin typeface="+mn-ea"/>
                <a:ea typeface="+mn-ea"/>
              </a:rPr>
              <a:t>台北市中山區大佳國小</a:t>
            </a:r>
            <a:br>
              <a:rPr lang="en-US" altLang="zh-TW" sz="3600" b="1" dirty="0">
                <a:ln/>
                <a:solidFill>
                  <a:schemeClr val="accent4"/>
                </a:solidFill>
                <a:latin typeface="+mn-ea"/>
                <a:ea typeface="+mn-ea"/>
              </a:rPr>
            </a:br>
            <a:r>
              <a:rPr lang="en-US" altLang="zh-TW" sz="3600" b="1" dirty="0">
                <a:ln/>
                <a:solidFill>
                  <a:schemeClr val="accent4"/>
                </a:solidFill>
                <a:latin typeface="+mn-ea"/>
                <a:ea typeface="+mn-ea"/>
              </a:rPr>
              <a:t>113</a:t>
            </a:r>
            <a:r>
              <a:rPr lang="zh-TW" altLang="en-US" sz="3600" b="1">
                <a:ln/>
                <a:solidFill>
                  <a:schemeClr val="accent4"/>
                </a:solidFill>
                <a:latin typeface="+mn-ea"/>
                <a:ea typeface="+mn-ea"/>
              </a:rPr>
              <a:t>學年度下學期</a:t>
            </a:r>
            <a:r>
              <a:rPr lang="zh-TW" altLang="en-US" sz="3600" b="1" dirty="0">
                <a:ln/>
                <a:solidFill>
                  <a:schemeClr val="accent4"/>
                </a:solidFill>
                <a:latin typeface="+mn-ea"/>
                <a:ea typeface="+mn-ea"/>
              </a:rPr>
              <a:t>學校日</a:t>
            </a:r>
            <a:br>
              <a:rPr lang="zh-TW" altLang="en-US" sz="3600" b="1" dirty="0">
                <a:ln/>
                <a:solidFill>
                  <a:schemeClr val="accent4"/>
                </a:solidFill>
                <a:latin typeface="+mn-ea"/>
                <a:ea typeface="+mn-ea"/>
              </a:rPr>
            </a:br>
            <a:endParaRPr lang="zh-TW" altLang="en-US" sz="3600" b="1" dirty="0">
              <a:ln/>
              <a:solidFill>
                <a:schemeClr val="accent4"/>
              </a:solidFill>
              <a:latin typeface="+mn-ea"/>
              <a:ea typeface="+mn-ea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10300E-C992-E0C0-1B3D-2FE28AC24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629025"/>
            <a:ext cx="7766936" cy="1745863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</a:rPr>
              <a:t>科任老師</a:t>
            </a:r>
            <a:r>
              <a:rPr lang="en-US" altLang="zh-TW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</a:rPr>
              <a:t>:</a:t>
            </a:r>
            <a:r>
              <a:rPr lang="zh-TW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</a:rPr>
              <a:t>高于婷</a:t>
            </a:r>
            <a:endParaRPr lang="en-US" altLang="zh-TW" sz="28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n-ea"/>
            </a:endParaRPr>
          </a:p>
          <a:p>
            <a:pPr algn="ctr"/>
            <a:r>
              <a:rPr lang="zh-TW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</a:rPr>
              <a:t>授課科目</a:t>
            </a:r>
            <a:r>
              <a:rPr lang="en-US" altLang="zh-TW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</a:rPr>
              <a:t>:</a:t>
            </a:r>
            <a:r>
              <a:rPr lang="zh-TW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</a:rPr>
              <a:t> </a:t>
            </a:r>
            <a:r>
              <a:rPr lang="zh-TW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一</a:t>
            </a:r>
            <a:r>
              <a:rPr lang="zh-TW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ea"/>
              </a:rPr>
              <a:t>年級雙語體育、雙語健康</a:t>
            </a:r>
            <a:br>
              <a:rPr lang="en-US" altLang="zh-TW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</a:br>
            <a:endParaRPr lang="zh-TW" altLang="en-US" sz="28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n-ea"/>
            </a:endParaRPr>
          </a:p>
          <a:p>
            <a:pPr algn="ctr"/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307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DB8AE1BD-131F-CE64-F8E8-1B7AFA37F600}"/>
              </a:ext>
            </a:extLst>
          </p:cNvPr>
          <p:cNvSpPr/>
          <p:nvPr/>
        </p:nvSpPr>
        <p:spPr>
          <a:xfrm>
            <a:off x="2833594" y="2725466"/>
            <a:ext cx="4856704" cy="128830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英文協同外師：</a:t>
            </a:r>
            <a:endParaRPr kumimoji="1" lang="en-US" altLang="zh-TW" sz="28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健康雙語：</a:t>
            </a:r>
            <a:r>
              <a:rPr kumimoji="1" lang="en-US" altLang="zh-TW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Wendy</a:t>
            </a:r>
            <a:r>
              <a:rPr kumimoji="1" lang="zh-TW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老師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C2B1D6C5-3BEE-9BB6-4B79-FFF8CD05C7E9}"/>
              </a:ext>
            </a:extLst>
          </p:cNvPr>
          <p:cNvSpPr txBox="1"/>
          <p:nvPr/>
        </p:nvSpPr>
        <p:spPr>
          <a:xfrm>
            <a:off x="742034" y="178058"/>
            <a:ext cx="86296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一年級雙語健康與體育課程</a:t>
            </a:r>
            <a:endParaRPr lang="zh-TW" altLang="en-US" sz="2800" dirty="0">
              <a:solidFill>
                <a:schemeClr val="accent4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5D6C0DDD-BD8D-2093-80F8-B5E43880BDB8}"/>
              </a:ext>
            </a:extLst>
          </p:cNvPr>
          <p:cNvSpPr txBox="1"/>
          <p:nvPr/>
        </p:nvSpPr>
        <p:spPr>
          <a:xfrm>
            <a:off x="1464083" y="973921"/>
            <a:ext cx="8143352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全學年以雙語授課的方式，製造英文的教學環境，加強語感，讓孩子在學習課程的過程中，也能有練習英文口說的機會，漸漸熟悉英文的使用。</a:t>
            </a:r>
          </a:p>
          <a:p>
            <a:endParaRPr lang="en-US" altLang="zh-TW" sz="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0384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9F2A8B-141B-80D2-5D5B-2109DA1A0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988" y="691853"/>
            <a:ext cx="5920608" cy="672790"/>
          </a:xfrm>
        </p:spPr>
        <p:txBody>
          <a:bodyPr/>
          <a:lstStyle/>
          <a:p>
            <a:pPr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雙語課程教學目標</a:t>
            </a:r>
            <a:endParaRPr kumimoji="1"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41C7955-404A-3F3D-2DC6-40017387156E}"/>
              </a:ext>
            </a:extLst>
          </p:cNvPr>
          <p:cNvSpPr txBox="1"/>
          <p:nvPr/>
        </p:nvSpPr>
        <p:spPr>
          <a:xfrm>
            <a:off x="1524000" y="2214077"/>
            <a:ext cx="9144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effectLst/>
                <a:latin typeface="DFKaiShu-SB-Estd-BF"/>
              </a:rPr>
              <a:t>培養英語文聽、說的能力</a:t>
            </a:r>
            <a:r>
              <a:rPr lang="en-US" altLang="zh-TW" sz="2800" b="1" dirty="0">
                <a:effectLst/>
                <a:latin typeface="DFKaiShu-SB-Estd-BF"/>
              </a:rPr>
              <a:t>,</a:t>
            </a:r>
            <a:r>
              <a:rPr lang="zh-TW" altLang="en-US" sz="2800" b="1" dirty="0">
                <a:effectLst/>
                <a:latin typeface="DFKaiShu-SB-Estd-BF"/>
              </a:rPr>
              <a:t>應用於日常生活溝通。 </a:t>
            </a:r>
            <a:endParaRPr lang="en-US" altLang="zh-TW" sz="2800" b="1" dirty="0">
              <a:effectLst/>
              <a:latin typeface="DFKaiShu-SB-Estd-BF"/>
            </a:endParaRPr>
          </a:p>
          <a:p>
            <a:endParaRPr lang="en-US" altLang="zh-TW" sz="2800" b="1" dirty="0">
              <a:effectLst/>
              <a:latin typeface="DFKaiShu-SB-Estd-BF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effectLst/>
                <a:latin typeface="DFKaiShu-SB-Estd-BF"/>
              </a:rPr>
              <a:t>學生能聽懂教師的英語指令。</a:t>
            </a:r>
            <a:br>
              <a:rPr lang="zh-TW" altLang="en-US" sz="2800" b="1" dirty="0">
                <a:effectLst/>
                <a:latin typeface="DFKaiShu-SB-Estd-BF"/>
              </a:rPr>
            </a:br>
            <a:endParaRPr lang="en-US" altLang="zh-TW" sz="2800" b="1" dirty="0">
              <a:effectLst/>
              <a:latin typeface="DFKaiShu-SB-Estd-BF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effectLst/>
                <a:latin typeface="DFKaiShu-SB-Estd-BF"/>
              </a:rPr>
              <a:t>學生能回答教師的英語提問。</a:t>
            </a:r>
            <a:r>
              <a:rPr lang="zh-TW" altLang="en-US" sz="2800" dirty="0">
                <a:effectLst/>
                <a:latin typeface="DFKaiShu-SB-Estd-BF"/>
              </a:rPr>
              <a:t> </a:t>
            </a:r>
            <a:endParaRPr lang="zh-TW" alt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02124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8F5393-DF87-CDF5-60EE-0891A3B26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779" y="498906"/>
            <a:ext cx="8596668" cy="750849"/>
          </a:xfrm>
        </p:spPr>
        <p:txBody>
          <a:bodyPr/>
          <a:lstStyle/>
          <a:p>
            <a:pPr algn="ctr"/>
            <a:r>
              <a:rPr kumimoji="1" lang="zh-TW" altLang="en-US" sz="3600" b="1" dirty="0">
                <a:solidFill>
                  <a:srgbClr val="002060"/>
                </a:solidFill>
                <a:latin typeface="+mn-ea"/>
              </a:rPr>
              <a:t>一年級健康教學計畫</a:t>
            </a:r>
            <a:endParaRPr kumimoji="1" lang="zh-TW" altLang="en-US" b="1" dirty="0">
              <a:solidFill>
                <a:srgbClr val="002060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4842D5B-6103-4473-9162-B9A83A8D8E00}"/>
              </a:ext>
            </a:extLst>
          </p:cNvPr>
          <p:cNvSpPr/>
          <p:nvPr/>
        </p:nvSpPr>
        <p:spPr>
          <a:xfrm>
            <a:off x="1107348" y="1481095"/>
            <a:ext cx="8489658" cy="3398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EE8011"/>
              </a:buClr>
              <a:buSzPct val="160000"/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00"/>
                </a:solidFill>
                <a:latin typeface="+mj-ea"/>
                <a:ea typeface="+mj-ea"/>
              </a:rPr>
              <a:t>引導學生觀察自己的情緒現象，並透過遊戲化的教學活動，讓學生認識情緒並學習如何正確表達感受。</a:t>
            </a:r>
            <a:endParaRPr lang="en-US" altLang="zh-TW" sz="20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EE8011"/>
              </a:buClr>
              <a:buSzPct val="160000"/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00"/>
                </a:solidFill>
                <a:latin typeface="+mj-ea"/>
                <a:ea typeface="+mj-ea"/>
              </a:rPr>
              <a:t>鼓勵學生持續實踐健康的行為習慣，並讓其透過觀察與演練，學習各種不同的清潔步驟，並加入身體自主權概學習如何念保護自己。</a:t>
            </a:r>
            <a:endParaRPr lang="en-US" altLang="zh-TW" sz="2000" b="1" cap="all" dirty="0">
              <a:solidFill>
                <a:prstClr val="black"/>
              </a:solidFill>
              <a:latin typeface="+mj-ea"/>
              <a:ea typeface="+mj-ea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EE8011"/>
              </a:buClr>
              <a:buSzPct val="160000"/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00"/>
                </a:solidFill>
                <a:latin typeface="+mj-ea"/>
                <a:ea typeface="+mj-ea"/>
              </a:rPr>
              <a:t>藉由學生攝取食物的經驗，讓其了解食物對生理和心理的影響，並鼓勵學生養成良好的飲食習慣，讓自己更健康，同時學習面對疾病時的應對方式及用藥安全。</a:t>
            </a:r>
            <a:endParaRPr lang="en-US" altLang="zh-TW" sz="2000" b="1" dirty="0">
              <a:solidFill>
                <a:srgbClr val="000000"/>
              </a:solidFill>
              <a:latin typeface="+mj-ea"/>
              <a:ea typeface="+mj-ea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rgbClr val="EE8011"/>
              </a:buClr>
              <a:buSzPct val="160000"/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00"/>
                </a:solidFill>
                <a:latin typeface="+mj-ea"/>
                <a:ea typeface="+mj-ea"/>
              </a:rPr>
              <a:t>藉由觀察與討論，教導學生友愛同學，與同儕和睦相處的方法。</a:t>
            </a:r>
            <a:endParaRPr lang="zh-TW" altLang="en-US" sz="2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1317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EA07F9-82CC-4822-9E72-B3C8AC85C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963" y="637941"/>
            <a:ext cx="5148791" cy="712687"/>
          </a:xfrm>
        </p:spPr>
        <p:txBody>
          <a:bodyPr/>
          <a:lstStyle/>
          <a:p>
            <a:r>
              <a:rPr lang="zh-TW" altLang="en-US" b="1" dirty="0"/>
              <a:t>一年級體育教學計畫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6DF9573-05A0-43B2-A260-9D16B159A4AC}"/>
              </a:ext>
            </a:extLst>
          </p:cNvPr>
          <p:cNvSpPr/>
          <p:nvPr/>
        </p:nvSpPr>
        <p:spPr>
          <a:xfrm>
            <a:off x="1436565" y="1856486"/>
            <a:ext cx="8596668" cy="3143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EE8011"/>
              </a:buClr>
              <a:buSzPct val="160000"/>
              <a:buFont typeface="Arial" panose="020B0604020202020204" pitchFamily="34" charset="0"/>
              <a:buChar char="•"/>
            </a:pPr>
            <a:r>
              <a:rPr lang="zh-TW" altLang="en-US" sz="2800" cap="all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整隊、排隊練習</a:t>
            </a:r>
            <a:endParaRPr lang="en-US" altLang="zh-TW" sz="2800" cap="all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EE8011"/>
              </a:buClr>
              <a:buSzPct val="160000"/>
              <a:buFont typeface="Arial" panose="020B0604020202020204" pitchFamily="34" charset="0"/>
              <a:buChar char="•"/>
            </a:pPr>
            <a:r>
              <a:rPr lang="zh-TW" altLang="en-US" sz="2800" cap="all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暖身動作的練習</a:t>
            </a:r>
            <a:endParaRPr lang="en-US" altLang="zh-TW" sz="2800" cap="all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EE8011"/>
              </a:buClr>
              <a:buSzPct val="160000"/>
              <a:buFont typeface="Arial" panose="020B0604020202020204" pitchFamily="34" charset="0"/>
              <a:buChar char="•"/>
            </a:pPr>
            <a:r>
              <a:rPr lang="zh-TW" altLang="en-US" sz="2800" cap="all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認識基本的運動常識</a:t>
            </a:r>
            <a:r>
              <a:rPr lang="zh-TW" altLang="zh-TW" sz="2800" cap="all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800" cap="all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運動安全常識</a:t>
            </a:r>
            <a:endParaRPr lang="en-US" altLang="zh-TW" sz="2800" cap="all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EE8011"/>
              </a:buClr>
              <a:buSzPct val="160000"/>
              <a:buFont typeface="Arial" panose="020B0604020202020204" pitchFamily="34" charset="0"/>
              <a:buChar char="•"/>
            </a:pPr>
            <a:r>
              <a:rPr lang="zh-TW" altLang="en-US" sz="2800" cap="all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走、跑、跳與投擲遊戲</a:t>
            </a:r>
            <a:endParaRPr lang="en-US" altLang="zh-TW" sz="2800" cap="all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lvl="0" indent="-228600" defTabSz="914400">
              <a:lnSpc>
                <a:spcPct val="120000"/>
              </a:lnSpc>
              <a:spcBef>
                <a:spcPts val="1000"/>
              </a:spcBef>
              <a:buClr>
                <a:srgbClr val="EE8011"/>
              </a:buClr>
              <a:buSzPct val="160000"/>
              <a:buFont typeface="Arial" panose="020B0604020202020204" pitchFamily="34" charset="0"/>
              <a:buChar char="•"/>
            </a:pPr>
            <a:r>
              <a:rPr lang="zh-TW" altLang="en-US" sz="2800" cap="all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跳繩練習、大球傳接</a:t>
            </a:r>
            <a:endParaRPr lang="zh-TW" altLang="en-US" sz="2000" cap="all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7486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D044D0-24B5-D92C-B247-92EDD6A4F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成績評量方式</a:t>
            </a:r>
            <a:b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kumimoji="1"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2954B3C-D232-FBD2-2263-8B3A8A52C487}"/>
              </a:ext>
            </a:extLst>
          </p:cNvPr>
          <p:cNvSpPr txBox="1"/>
          <p:nvPr/>
        </p:nvSpPr>
        <p:spPr>
          <a:xfrm>
            <a:off x="677334" y="1182231"/>
            <a:ext cx="610076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課堂表現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學習態度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E899BA9-CFFE-649D-0E1D-E37E4E89D8ED}"/>
              </a:ext>
            </a:extLst>
          </p:cNvPr>
          <p:cNvSpPr txBox="1"/>
          <p:nvPr/>
        </p:nvSpPr>
        <p:spPr>
          <a:xfrm>
            <a:off x="100362" y="3612996"/>
            <a:ext cx="1084386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本課程採多元評量方式評分，鼓勵同學勇於嘗試，口語表達、團體互動、課堂參與度、學生互評與自評等方式，做綜合評量。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7942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A232EA4-EF9B-5172-D86F-61B1BA19B38A}"/>
              </a:ext>
            </a:extLst>
          </p:cNvPr>
          <p:cNvSpPr txBox="1"/>
          <p:nvPr/>
        </p:nvSpPr>
        <p:spPr>
          <a:xfrm>
            <a:off x="114300" y="1572697"/>
            <a:ext cx="9829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報告完畢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546C890-8C27-1F94-771D-508E86C990DD}"/>
              </a:ext>
            </a:extLst>
          </p:cNvPr>
          <p:cNvSpPr txBox="1"/>
          <p:nvPr/>
        </p:nvSpPr>
        <p:spPr>
          <a:xfrm>
            <a:off x="0" y="2601397"/>
            <a:ext cx="101012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感謝聆聽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914C925B-4FE1-D08B-80E2-03E5D1391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78065"/>
            <a:ext cx="1837530" cy="166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240944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{72011B5D-A1F0-9C46-91E5-D573BFB5E4D2}tf10001060</Template>
  <TotalTime>327</TotalTime>
  <Words>350</Words>
  <Application>Microsoft Office PowerPoint</Application>
  <PresentationFormat>寬螢幕</PresentationFormat>
  <Paragraphs>30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DFKaiShu-SB-Estd-BF</vt:lpstr>
      <vt:lpstr>微軟正黑體</vt:lpstr>
      <vt:lpstr>Arial</vt:lpstr>
      <vt:lpstr>Trebuchet MS</vt:lpstr>
      <vt:lpstr>Wingdings 3</vt:lpstr>
      <vt:lpstr>多面向</vt:lpstr>
      <vt:lpstr>台北市中山區大佳國小 113學年度下學期學校日 </vt:lpstr>
      <vt:lpstr>PowerPoint 簡報</vt:lpstr>
      <vt:lpstr>雙語課程教學目標</vt:lpstr>
      <vt:lpstr>一年級健康教學計畫</vt:lpstr>
      <vt:lpstr>一年級體育教學計畫</vt:lpstr>
      <vt:lpstr>成績評量方式 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台北市中山區大佳國小 112學年度上學期學校日 </dc:title>
  <dc:creator>ainishen123@gmail.com</dc:creator>
  <cp:lastModifiedBy>呂欣潔</cp:lastModifiedBy>
  <cp:revision>18</cp:revision>
  <dcterms:created xsi:type="dcterms:W3CDTF">2023-09-05T13:46:14Z</dcterms:created>
  <dcterms:modified xsi:type="dcterms:W3CDTF">2025-02-18T08:47:20Z</dcterms:modified>
</cp:coreProperties>
</file>